
<file path=[Content_Types].xml><?xml version="1.0" encoding="utf-8"?>
<Types xmlns="http://schemas.openxmlformats.org/package/2006/content-types">
  <Default Extension="xml" ContentType="application/xml"/>
  <Default Extension="jpg" ContentType="image/jp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38.jp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5" r:id="rId2"/>
  </p:sldMasterIdLst>
  <p:notesMasterIdLst>
    <p:notesMasterId r:id="rId50"/>
  </p:notesMasterIdLst>
  <p:sldIdLst>
    <p:sldId id="256" r:id="rId3"/>
    <p:sldId id="259" r:id="rId4"/>
    <p:sldId id="261" r:id="rId5"/>
    <p:sldId id="262" r:id="rId6"/>
    <p:sldId id="263" r:id="rId7"/>
    <p:sldId id="264" r:id="rId8"/>
    <p:sldId id="265" r:id="rId9"/>
    <p:sldId id="303" r:id="rId10"/>
    <p:sldId id="271" r:id="rId11"/>
    <p:sldId id="272" r:id="rId12"/>
    <p:sldId id="273" r:id="rId13"/>
    <p:sldId id="274" r:id="rId14"/>
    <p:sldId id="275" r:id="rId15"/>
    <p:sldId id="304" r:id="rId16"/>
    <p:sldId id="305" r:id="rId17"/>
    <p:sldId id="322" r:id="rId18"/>
    <p:sldId id="281" r:id="rId19"/>
    <p:sldId id="282" r:id="rId20"/>
    <p:sldId id="283" r:id="rId21"/>
    <p:sldId id="285" r:id="rId22"/>
    <p:sldId id="321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313" r:id="rId31"/>
    <p:sldId id="314" r:id="rId32"/>
    <p:sldId id="315" r:id="rId33"/>
    <p:sldId id="327" r:id="rId34"/>
    <p:sldId id="316" r:id="rId35"/>
    <p:sldId id="317" r:id="rId36"/>
    <p:sldId id="318" r:id="rId37"/>
    <p:sldId id="319" r:id="rId38"/>
    <p:sldId id="326" r:id="rId39"/>
    <p:sldId id="320" r:id="rId40"/>
    <p:sldId id="323" r:id="rId41"/>
    <p:sldId id="324" r:id="rId42"/>
    <p:sldId id="325" r:id="rId43"/>
    <p:sldId id="333" r:id="rId44"/>
    <p:sldId id="328" r:id="rId45"/>
    <p:sldId id="329" r:id="rId46"/>
    <p:sldId id="330" r:id="rId47"/>
    <p:sldId id="331" r:id="rId48"/>
    <p:sldId id="332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58AD"/>
    <a:srgbClr val="D55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33" autoAdjust="0"/>
    <p:restoredTop sz="53117" autoAdjust="0"/>
  </p:normalViewPr>
  <p:slideViewPr>
    <p:cSldViewPr snapToGrid="0">
      <p:cViewPr varScale="1">
        <p:scale>
          <a:sx n="80" d="100"/>
          <a:sy n="80" d="100"/>
        </p:scale>
        <p:origin x="2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Relationship Id="rId2" Type="http://schemas.openxmlformats.org/officeDocument/2006/relationships/image" Target="../media/image4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Relationship Id="rId2" Type="http://schemas.openxmlformats.org/officeDocument/2006/relationships/image" Target="../media/image47.emf"/><Relationship Id="rId3" Type="http://schemas.openxmlformats.org/officeDocument/2006/relationships/image" Target="../media/image4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A9829A-C801-414B-9062-70F3EA61D97A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CA99D1-313B-447B-B1F7-051EC4AE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7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A99D1-313B-447B-B1F7-051EC4AE5B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90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89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170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</a:t>
            </a:r>
            <a:r>
              <a:rPr lang="en-US" baseline="0" dirty="0" smtClean="0"/>
              <a:t> students for brainstorming on ideas of combining graphical models with NNs.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730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070516"/>
            <a:ext cx="6858000" cy="2164383"/>
          </a:xfrm>
        </p:spPr>
        <p:txBody>
          <a:bodyPr anchor="ctr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49" y="6356351"/>
            <a:ext cx="3993287" cy="365125"/>
          </a:xfrm>
        </p:spPr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61934" y="6356351"/>
            <a:ext cx="1253416" cy="365125"/>
          </a:xfrm>
        </p:spPr>
        <p:txBody>
          <a:bodyPr/>
          <a:lstStyle>
            <a:lvl1pPr>
              <a:defRPr sz="1400">
                <a:solidFill>
                  <a:srgbClr val="3C58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425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86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396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3260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412658"/>
            <a:ext cx="7886700" cy="764304"/>
          </a:xfrm>
        </p:spPr>
        <p:txBody>
          <a:bodyPr/>
          <a:lstStyle>
            <a:lvl1pPr marL="403225" indent="-403225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1pPr>
            <a:lvl2pPr marL="688975" indent="-346075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2pPr>
            <a:lvl3pPr marL="1030288" indent="-344488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3pPr>
            <a:lvl4pPr marL="1317625" indent="-288925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4pPr>
            <a:lvl5pPr marL="1658938" indent="-287338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1144844" y="1769806"/>
            <a:ext cx="609600" cy="3554669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600" spc="-150" baseline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1754444" y="1762432"/>
            <a:ext cx="6760906" cy="3576484"/>
          </a:xfrm>
        </p:spPr>
        <p:txBody>
          <a:bodyPr/>
          <a:lstStyle>
            <a:lvl1pPr marL="0" indent="0">
              <a:buNone/>
              <a:defRPr sz="2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1144588" y="1276350"/>
            <a:ext cx="7370762" cy="485775"/>
          </a:xfrm>
        </p:spPr>
        <p:txBody>
          <a:bodyPr/>
          <a:lstStyle>
            <a:lvl1pPr marL="0" indent="0">
              <a:buNone/>
              <a:defRPr spc="-15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1282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070516"/>
            <a:ext cx="6858000" cy="2164383"/>
          </a:xfrm>
        </p:spPr>
        <p:txBody>
          <a:bodyPr anchor="ctr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49" y="6356351"/>
            <a:ext cx="3993287" cy="365125"/>
          </a:xfrm>
        </p:spPr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61934" y="6356351"/>
            <a:ext cx="1253416" cy="365125"/>
          </a:xfrm>
        </p:spPr>
        <p:txBody>
          <a:bodyPr/>
          <a:lstStyle>
            <a:lvl1pPr>
              <a:defRPr sz="1400">
                <a:solidFill>
                  <a:srgbClr val="3C58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3260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0861"/>
            <a:ext cx="7886700" cy="4906102"/>
          </a:xfrm>
        </p:spPr>
        <p:txBody>
          <a:bodyPr/>
          <a:lstStyle>
            <a:lvl1pPr marL="403225" indent="-403225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1pPr>
            <a:lvl2pPr marL="688975" indent="-346075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2pPr>
            <a:lvl3pPr marL="1030288" indent="-344488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3pPr>
            <a:lvl4pPr marL="1317625" indent="-288925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4pPr>
            <a:lvl5pPr marL="1658938" indent="-287338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486150" cy="365125"/>
          </a:xfrm>
        </p:spPr>
        <p:txBody>
          <a:bodyPr/>
          <a:lstStyle>
            <a:lvl1pPr>
              <a:defRPr>
                <a:solidFill>
                  <a:srgbClr val="3C58AD"/>
                </a:solidFill>
              </a:defRPr>
            </a:lvl1pPr>
          </a:lstStyle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80118" y="6356351"/>
            <a:ext cx="1335232" cy="365125"/>
          </a:xfrm>
        </p:spPr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735532" cy="365125"/>
          </a:xfrm>
        </p:spPr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5036" y="6356351"/>
            <a:ext cx="1470314" cy="365125"/>
          </a:xfrm>
        </p:spPr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3260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0861"/>
            <a:ext cx="7886700" cy="4906102"/>
          </a:xfrm>
        </p:spPr>
        <p:txBody>
          <a:bodyPr/>
          <a:lstStyle>
            <a:lvl1pPr marL="403225" indent="-403225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1pPr>
            <a:lvl2pPr marL="688975" indent="-346075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2pPr>
            <a:lvl3pPr marL="1030288" indent="-344488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3pPr>
            <a:lvl4pPr marL="1317625" indent="-288925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4pPr>
            <a:lvl5pPr marL="1658938" indent="-287338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486150" cy="365125"/>
          </a:xfrm>
        </p:spPr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80118" y="6356351"/>
            <a:ext cx="1335232" cy="365125"/>
          </a:xfrm>
        </p:spPr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3649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defRPr>
            </a:lvl2pPr>
            <a:lvl3pPr>
              <a:defRPr sz="200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5004048" y="6553200"/>
            <a:ext cx="3048000" cy="228600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zh-TW" alt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5004048" y="6248400"/>
            <a:ext cx="4038600" cy="228600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altLang="zh-TW" smtClean="0"/>
              <a:t>ML in NLP</a:t>
            </a:r>
            <a:endParaRPr lang="zh-TW" alt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8128248" y="6553200"/>
            <a:ext cx="914400" cy="228600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F71DC22-0103-4060-B7D8-ECD9AE0F749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/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735532" cy="365125"/>
          </a:xfrm>
        </p:spPr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5036" y="6356351"/>
            <a:ext cx="1470314" cy="365125"/>
          </a:xfrm>
        </p:spPr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82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26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28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75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794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41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04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rgbClr val="3C58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3C58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89210" cy="6858000"/>
          </a:xfrm>
          <a:prstGeom prst="rect">
            <a:avLst/>
          </a:prstGeom>
          <a:solidFill>
            <a:srgbClr val="3C58A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78907" y="6311899"/>
            <a:ext cx="1440782" cy="43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13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98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3C58AD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rgbClr val="3C58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3C58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89210" cy="6858000"/>
          </a:xfrm>
          <a:prstGeom prst="rect">
            <a:avLst/>
          </a:prstGeom>
          <a:solidFill>
            <a:srgbClr val="3C58A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78907" y="6311899"/>
            <a:ext cx="1440782" cy="43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74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3C58AD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w@kwchang.net" TargetMode="External"/><Relationship Id="rId4" Type="http://schemas.openxmlformats.org/officeDocument/2006/relationships/hyperlink" Target="https://uclanlp.github.io/CS269-17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0.png"/><Relationship Id="rId3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4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32.emf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32.emf"/><Relationship Id="rId6" Type="http://schemas.openxmlformats.org/officeDocument/2006/relationships/image" Target="../media/image33.png"/><Relationship Id="rId7" Type="http://schemas.openxmlformats.org/officeDocument/2006/relationships/image" Target="../media/image35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Relationship Id="rId3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40.png"/><Relationship Id="rId5" Type="http://schemas.openxmlformats.org/officeDocument/2006/relationships/oleObject" Target="../embeddings/oleObject3.bin"/><Relationship Id="rId6" Type="http://schemas.openxmlformats.org/officeDocument/2006/relationships/image" Target="../media/image42.e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43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46.e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47.emf"/><Relationship Id="rId7" Type="http://schemas.openxmlformats.org/officeDocument/2006/relationships/oleObject" Target="../embeddings/oleObject7.bin"/><Relationship Id="rId8" Type="http://schemas.openxmlformats.org/officeDocument/2006/relationships/image" Target="../media/image48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5550" y="1097414"/>
            <a:ext cx="8518450" cy="2164383"/>
          </a:xfrm>
        </p:spPr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5: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Representation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7103076" cy="2073832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Kai-Wei Chang</a:t>
            </a:r>
          </a:p>
          <a:p>
            <a:r>
              <a:rPr lang="en-US" dirty="0"/>
              <a:t>CS @ </a:t>
            </a:r>
            <a:r>
              <a:rPr lang="en-US" dirty="0" smtClean="0"/>
              <a:t>UCLA</a:t>
            </a:r>
            <a:endParaRPr lang="en-US" dirty="0"/>
          </a:p>
          <a:p>
            <a:r>
              <a:rPr lang="en-US" dirty="0">
                <a:hlinkClick r:id="rId3"/>
              </a:rPr>
              <a:t>kw@kwchang.net</a:t>
            </a:r>
            <a:endParaRPr lang="en-US" dirty="0"/>
          </a:p>
          <a:p>
            <a:endParaRPr lang="en-US" dirty="0"/>
          </a:p>
          <a:p>
            <a:r>
              <a:rPr lang="en-US" dirty="0"/>
              <a:t>Couse webpage: </a:t>
            </a:r>
            <a:r>
              <a:rPr lang="en-US" dirty="0">
                <a:hlinkClick r:id="rId4"/>
              </a:rPr>
              <a:t>https://uclanlp.github.io/CS269-17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6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8465">
              <a:lnSpc>
                <a:spcPct val="100000"/>
              </a:lnSpc>
            </a:pP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Representing Boolean</a:t>
            </a:r>
            <a:r>
              <a:rPr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90457" y="6583997"/>
            <a:ext cx="18034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22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6" y="900544"/>
            <a:ext cx="862012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60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440" y="68491"/>
            <a:ext cx="7766684" cy="9864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2114" marR="5080" indent="-1670050">
              <a:lnSpc>
                <a:spcPct val="79200"/>
              </a:lnSpc>
            </a:pPr>
            <a:r>
              <a:rPr sz="4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Combining Representations </a:t>
            </a: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4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 </a:t>
            </a:r>
            <a:r>
              <a:rPr sz="4000" spc="-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</a:t>
            </a:r>
            <a:r>
              <a:rPr sz="4000" spc="-204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­Linear</a:t>
            </a:r>
            <a:r>
              <a:rPr sz="4000" spc="-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90457" y="6583997"/>
            <a:ext cx="18034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23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78739" y="6649804"/>
            <a:ext cx="1807845" cy="175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Based on example by Andrew</a:t>
            </a:r>
            <a:r>
              <a:rPr sz="1050" spc="-10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129" name="Picture 1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9" y="1117330"/>
            <a:ext cx="9019048" cy="5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0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2055">
              <a:lnSpc>
                <a:spcPct val="100000"/>
              </a:lnSpc>
            </a:pP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Layering</a:t>
            </a:r>
            <a:r>
              <a:rPr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Representations</a:t>
            </a:r>
          </a:p>
        </p:txBody>
      </p:sp>
      <p:sp>
        <p:nvSpPr>
          <p:cNvPr id="3" name="object 3"/>
          <p:cNvSpPr/>
          <p:nvPr/>
        </p:nvSpPr>
        <p:spPr>
          <a:xfrm>
            <a:off x="241904" y="1245806"/>
            <a:ext cx="3459231" cy="34743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05008" y="1304264"/>
            <a:ext cx="3355441" cy="3324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56367" y="1263530"/>
            <a:ext cx="3462248" cy="3117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05008" y="1291805"/>
            <a:ext cx="3362325" cy="212090"/>
          </a:xfrm>
          <a:custGeom>
            <a:avLst/>
            <a:gdLst/>
            <a:ahLst/>
            <a:cxnLst/>
            <a:rect l="l" t="t" r="r" b="b"/>
            <a:pathLst>
              <a:path w="3362325" h="212090">
                <a:moveTo>
                  <a:pt x="0" y="0"/>
                </a:moveTo>
                <a:lnTo>
                  <a:pt x="3361877" y="0"/>
                </a:lnTo>
                <a:lnTo>
                  <a:pt x="3361877" y="211684"/>
                </a:lnTo>
                <a:lnTo>
                  <a:pt x="0" y="21168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AA7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48048" y="1475515"/>
            <a:ext cx="3466401" cy="3158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00169" y="1504683"/>
            <a:ext cx="3362325" cy="212090"/>
          </a:xfrm>
          <a:custGeom>
            <a:avLst/>
            <a:gdLst/>
            <a:ahLst/>
            <a:cxnLst/>
            <a:rect l="l" t="t" r="r" b="b"/>
            <a:pathLst>
              <a:path w="3362325" h="212089">
                <a:moveTo>
                  <a:pt x="0" y="0"/>
                </a:moveTo>
                <a:lnTo>
                  <a:pt x="3361877" y="0"/>
                </a:lnTo>
                <a:lnTo>
                  <a:pt x="3361877" y="211684"/>
                </a:lnTo>
                <a:lnTo>
                  <a:pt x="0" y="21168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AA7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43895" y="1679176"/>
            <a:ext cx="3462248" cy="3117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95330" y="1705102"/>
            <a:ext cx="3362325" cy="212090"/>
          </a:xfrm>
          <a:custGeom>
            <a:avLst/>
            <a:gdLst/>
            <a:ahLst/>
            <a:cxnLst/>
            <a:rect l="l" t="t" r="r" b="b"/>
            <a:pathLst>
              <a:path w="3362325" h="212089">
                <a:moveTo>
                  <a:pt x="0" y="0"/>
                </a:moveTo>
                <a:lnTo>
                  <a:pt x="3361877" y="0"/>
                </a:lnTo>
                <a:lnTo>
                  <a:pt x="3361877" y="211684"/>
                </a:lnTo>
                <a:lnTo>
                  <a:pt x="0" y="21168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AA7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713256" y="1105268"/>
            <a:ext cx="1232535" cy="9618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209">
              <a:lnSpc>
                <a:spcPts val="2565"/>
              </a:lnSpc>
            </a:pPr>
            <a:r>
              <a:rPr sz="2400" i="1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z="2400" spc="67" baseline="-208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sz="2400" i="1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sz="2400" i="1" spc="2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i="1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z="2400" spc="67" baseline="-208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sz="2400" baseline="-208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ts val="2295"/>
              </a:lnSpc>
            </a:pPr>
            <a:r>
              <a:rPr sz="2400" i="1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z="2400" spc="67" baseline="-208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 </a:t>
            </a:r>
            <a:r>
              <a:rPr sz="2400" i="1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sz="2400" i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i="1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z="2400" spc="67" baseline="-208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  <a:endParaRPr sz="2400" baseline="-208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1750">
              <a:lnSpc>
                <a:spcPts val="2610"/>
              </a:lnSpc>
            </a:pPr>
            <a:r>
              <a:rPr sz="2400" i="1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z="2400" spc="67" baseline="-208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41 </a:t>
            </a:r>
            <a:r>
              <a:rPr sz="2400" i="1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sz="2400" i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i="1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z="2400" spc="67" baseline="-208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r>
            <a:endParaRPr sz="2400" baseline="-208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1120" y="4323803"/>
            <a:ext cx="8746490" cy="1875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3600" i="1" spc="67" baseline="13888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z="16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381 </a:t>
            </a:r>
            <a:r>
              <a:rPr sz="3600" i="1" spc="202" baseline="13888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sz="3600" i="1" spc="465" baseline="1388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spc="67" baseline="13888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z="16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400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0520">
              <a:lnSpc>
                <a:spcPts val="2840"/>
              </a:lnSpc>
              <a:spcBef>
                <a:spcPts val="160"/>
              </a:spcBef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 × 20 pixel</a:t>
            </a:r>
            <a:r>
              <a:rPr sz="24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</a:t>
            </a:r>
          </a:p>
          <a:p>
            <a:pPr marL="350520">
              <a:lnSpc>
                <a:spcPts val="2840"/>
              </a:lnSpc>
              <a:tabLst>
                <a:tab pos="1604010" algn="l"/>
              </a:tabLst>
            </a:pPr>
            <a:r>
              <a:rPr sz="2400" i="1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2400" i="1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400	10</a:t>
            </a:r>
            <a:r>
              <a:rPr sz="24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classes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image is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“unrolled”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 a </a:t>
            </a:r>
            <a:r>
              <a:rPr sz="2800" spc="-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en-US" sz="2800" spc="-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sz="2800" spc="-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</a:t>
            </a:r>
            <a:r>
              <a:rPr sz="2800" spc="-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intensities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64672" y="4368333"/>
            <a:ext cx="3462248" cy="3158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14685" y="4397870"/>
            <a:ext cx="3362325" cy="212090"/>
          </a:xfrm>
          <a:custGeom>
            <a:avLst/>
            <a:gdLst/>
            <a:ahLst/>
            <a:cxnLst/>
            <a:rect l="l" t="t" r="r" b="b"/>
            <a:pathLst>
              <a:path w="3362325" h="212089">
                <a:moveTo>
                  <a:pt x="0" y="0"/>
                </a:moveTo>
                <a:lnTo>
                  <a:pt x="3361877" y="0"/>
                </a:lnTo>
                <a:lnTo>
                  <a:pt x="3361877" y="211684"/>
                </a:lnTo>
                <a:lnTo>
                  <a:pt x="0" y="21168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AA7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007314" y="2770530"/>
            <a:ext cx="1143000" cy="76009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8600"/>
              </a:lnSpc>
            </a:pPr>
            <a:r>
              <a:rPr sz="8800" dirty="0">
                <a:latin typeface="Garamond"/>
                <a:cs typeface="Garamond"/>
              </a:rPr>
              <a:t>...</a:t>
            </a:r>
            <a:endParaRPr sz="8800">
              <a:latin typeface="Garamond"/>
              <a:cs typeface="Garamond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4294967295"/>
          </p:nvPr>
        </p:nvSpPr>
        <p:spPr>
          <a:xfrm>
            <a:off x="8877757" y="6604825"/>
            <a:ext cx="2057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75"/>
              </a:lnSpc>
            </a:pPr>
            <a:r>
              <a:rPr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23461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2055">
              <a:lnSpc>
                <a:spcPct val="100000"/>
              </a:lnSpc>
            </a:pP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Layering</a:t>
            </a:r>
            <a:r>
              <a:rPr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Representations</a:t>
            </a:r>
          </a:p>
        </p:txBody>
      </p:sp>
      <p:sp>
        <p:nvSpPr>
          <p:cNvPr id="3" name="object 3"/>
          <p:cNvSpPr/>
          <p:nvPr/>
        </p:nvSpPr>
        <p:spPr>
          <a:xfrm>
            <a:off x="731851" y="1173238"/>
            <a:ext cx="2239949" cy="22497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1923" y="3505200"/>
            <a:ext cx="3137077" cy="30600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29773" y="1222375"/>
            <a:ext cx="4195394" cy="36896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54069" y="4458627"/>
            <a:ext cx="2794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i="1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z="2400" spc="127" baseline="-208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sz="2400" baseline="-20833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4294967295"/>
          </p:nvPr>
        </p:nvSpPr>
        <p:spPr>
          <a:xfrm>
            <a:off x="8877757" y="6604825"/>
            <a:ext cx="2057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75"/>
              </a:lnSpc>
            </a:pPr>
            <a:r>
              <a:rPr dirty="0"/>
              <a:t>25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328025" y="2142550"/>
            <a:ext cx="434975" cy="922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28025" y="3897868"/>
            <a:ext cx="43497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18902" y="4889500"/>
            <a:ext cx="107442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sz="1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endParaRPr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54069" y="1208392"/>
            <a:ext cx="4497070" cy="3299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i="1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z="2400" spc="67" baseline="-208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sz="2400" baseline="-20833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2400" i="1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z="2400" spc="67" baseline="-208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sz="2400" baseline="-20833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580"/>
              </a:spcBef>
            </a:pPr>
            <a:r>
              <a:rPr sz="2400" i="1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z="2400" spc="67" baseline="-208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sz="2400" baseline="-20833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4232910">
              <a:lnSpc>
                <a:spcPct val="154900"/>
              </a:lnSpc>
              <a:spcBef>
                <a:spcPts val="475"/>
              </a:spcBef>
            </a:pPr>
            <a:r>
              <a:rPr sz="2400" i="1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z="2400" spc="44" baseline="-208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 </a:t>
            </a:r>
            <a:r>
              <a:rPr sz="2400" i="1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z="2400" spc="75" baseline="-208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sz="2400" baseline="-20833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25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5080" algn="r">
              <a:lnSpc>
                <a:spcPct val="100000"/>
              </a:lnSpc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sz="1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endParaRPr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38800" y="4458627"/>
            <a:ext cx="133488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sz="1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500488" y="6096000"/>
            <a:ext cx="4119512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800"/>
              </a:lnSpc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r>
              <a:rPr sz="24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 Hidden</a:t>
            </a:r>
            <a:r>
              <a:rPr sz="24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</p:txBody>
      </p:sp>
    </p:spTree>
    <p:extLst>
      <p:ext uri="{BB962C8B-B14F-4D97-AF65-F5344CB8AC3E}">
        <p14:creationId xmlns:p14="http://schemas.microsoft.com/office/powerpoint/2010/main" val="120077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Review: Neural Network</a:t>
            </a:r>
          </a:p>
          <a:p>
            <a:pPr lvl="1"/>
            <a:r>
              <a:rPr lang="en-US" dirty="0" smtClean="0">
                <a:solidFill>
                  <a:srgbClr val="3C58AD"/>
                </a:solidFill>
              </a:rPr>
              <a:t>Learning NN</a:t>
            </a:r>
          </a:p>
          <a:p>
            <a:r>
              <a:rPr lang="en-US" dirty="0" smtClean="0"/>
              <a:t>Recursive and Recurrent NN</a:t>
            </a:r>
          </a:p>
          <a:p>
            <a:r>
              <a:rPr lang="en-US" dirty="0" smtClean="0"/>
              <a:t>Representation learning in NLP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89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084426" cy="673260"/>
          </a:xfrm>
        </p:spPr>
        <p:txBody>
          <a:bodyPr>
            <a:normAutofit/>
          </a:bodyPr>
          <a:lstStyle/>
          <a:p>
            <a:r>
              <a:rPr lang="en-US" dirty="0" smtClean="0"/>
              <a:t>Stochastic Sub-gradient Descent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 </a:t>
            </a:r>
          </a:p>
          <a:p>
            <a:r>
              <a:rPr lang="en-US" dirty="0"/>
              <a:t> </a:t>
            </a:r>
            <a:endParaRPr lang="en-US" dirty="0" smtClean="0"/>
          </a:p>
          <a:p>
            <a:r>
              <a:rPr lang="en-US" dirty="0"/>
              <a:t> </a:t>
            </a:r>
            <a:endParaRPr lang="en-US" dirty="0" smtClean="0"/>
          </a:p>
          <a:p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 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8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Initialize</a:t>
                </a:r>
                <a:r>
                  <a:rPr lang="en-US" dirty="0" smtClean="0">
                    <a:solidFill>
                      <a:srgbClr val="3C58A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b="1" dirty="0" smtClean="0"/>
              </a:p>
              <a:p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For 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epoch </a:t>
                </a:r>
                <a14:m>
                  <m:oMath xmlns:m="http://schemas.openxmlformats.org/officeDocument/2006/math"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1…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𝑇</m:t>
                    </m:r>
                  </m:oMath>
                </a14:m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</a:t>
                </a:r>
              </a:p>
              <a:p>
                <a:r>
                  <a:rPr lang="en-US" spc="-15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For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(</m:t>
                    </m:r>
                    <m:r>
                      <a:rPr lang="en-US" b="1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𝒙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,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𝑦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)</m:t>
                    </m:r>
                  </m:oMath>
                </a14:m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</a:t>
                </a:r>
              </a:p>
              <a:p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		Update </a:t>
                </a:r>
                <a14:m>
                  <m:oMath xmlns:m="http://schemas.openxmlformats.org/officeDocument/2006/math">
                    <m:r>
                      <a:rPr lang="en-US" b="0" i="1" spc="-150" smtClean="0">
                        <a:latin typeface="Cambria Math" charset="0"/>
                        <a:cs typeface="Consolas" panose="020B0609020204030204" pitchFamily="49" charset="0"/>
                      </a:rPr>
                      <m:t>𝑤</m:t>
                    </m:r>
                    <m:r>
                      <a:rPr lang="en-US" b="0" i="1" spc="-150" smtClean="0">
                        <a:latin typeface="Cambria Math" charset="0"/>
                        <a:cs typeface="Consolas" panose="020B0609020204030204" pitchFamily="49" charset="0"/>
                      </a:rPr>
                      <m:t>←</m:t>
                    </m:r>
                    <m:r>
                      <a:rPr lang="en-US" b="0" i="1" spc="-150" smtClean="0">
                        <a:latin typeface="Cambria Math" charset="0"/>
                        <a:cs typeface="Consolas" panose="020B0609020204030204" pitchFamily="49" charset="0"/>
                      </a:rPr>
                      <m:t>𝑤</m:t>
                    </m:r>
                    <m:r>
                      <a:rPr lang="en-US" b="0" i="1" spc="-150" smtClean="0">
                        <a:latin typeface="Cambria Math" charset="0"/>
                        <a:cs typeface="Consolas" panose="020B0609020204030204" pitchFamily="49" charset="0"/>
                      </a:rPr>
                      <m:t>−</m:t>
                    </m:r>
                    <m:r>
                      <a:rPr lang="en-US" b="0" i="1" spc="-150" smtClean="0">
                        <a:latin typeface="Cambria Math" charset="0"/>
                        <a:cs typeface="Consolas" panose="020B0609020204030204" pitchFamily="49" charset="0"/>
                      </a:rPr>
                      <m:t>𝜂</m:t>
                    </m:r>
                    <m:r>
                      <a:rPr lang="en-US" b="0" i="1" spc="-150" smtClean="0">
                        <a:latin typeface="Cambria Math" charset="0"/>
                        <a:cs typeface="Consolas" panose="020B0609020204030204" pitchFamily="49" charset="0"/>
                      </a:rPr>
                      <m:t> </m:t>
                    </m:r>
                    <m:r>
                      <a:rPr lang="en-US" b="0" i="0" spc="-150" smtClean="0">
                        <a:latin typeface="Cambria Math" charset="0"/>
                        <a:cs typeface="Consolas" panose="020B0609020204030204" pitchFamily="49" charset="0"/>
                      </a:rPr>
                      <m:t>𝛻</m:t>
                    </m:r>
                    <m:r>
                      <a:rPr lang="en-US" b="0" i="1" spc="-150" smtClean="0">
                        <a:latin typeface="Cambria Math" charset="0"/>
                        <a:cs typeface="Consolas" panose="020B0609020204030204" pitchFamily="49" charset="0"/>
                      </a:rPr>
                      <m:t> </m:t>
                    </m:r>
                    <m:r>
                      <a:rPr lang="en-US" b="0" i="1" spc="-150" smtClean="0">
                        <a:latin typeface="Cambria Math" charset="0"/>
                        <a:cs typeface="Consolas" panose="020B0609020204030204" pitchFamily="49" charset="0"/>
                      </a:rPr>
                      <m:t>𝑓</m:t>
                    </m:r>
                    <m:r>
                      <a:rPr lang="en-US" b="0" i="1" spc="-150" smtClean="0">
                        <a:latin typeface="Cambria Math" charset="0"/>
                        <a:cs typeface="Consolas" panose="020B0609020204030204" pitchFamily="49" charset="0"/>
                      </a:rPr>
                      <m:t>(</m:t>
                    </m:r>
                    <m:r>
                      <a:rPr lang="en-US" i="1" spc="-150">
                        <a:latin typeface="Cambria Math" charset="0"/>
                        <a:cs typeface="Consolas" panose="020B0609020204030204" pitchFamily="49" charset="0"/>
                      </a:rPr>
                      <m:t>𝜃</m:t>
                    </m:r>
                    <m:r>
                      <a:rPr lang="en-US" b="0" i="1" spc="-150" smtClean="0">
                        <a:latin typeface="Cambria Math" charset="0"/>
                        <a:cs typeface="Consolas" panose="020B0609020204030204" pitchFamily="49" charset="0"/>
                      </a:rPr>
                      <m:t>)</m:t>
                    </m:r>
                  </m:oMath>
                </a14:m>
                <a:r>
                  <a:rPr lang="en-US" spc="-15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 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  </a:t>
                </a:r>
              </a:p>
              <a:p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Return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pc="-150" smtClean="0">
                        <a:latin typeface="Cambria Math" charset="0"/>
                        <a:cs typeface="Consolas" panose="020B0609020204030204" pitchFamily="49" charset="0"/>
                      </a:rPr>
                      <m:t>𝜃</m:t>
                    </m:r>
                  </m:oMath>
                </a14:m>
                <a:endParaRPr lang="en-US" spc="-15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 rotWithShape="0">
                <a:blip r:embed="rId2"/>
                <a:stretch>
                  <a:fillRect l="-1623" t="-2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9"/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Given a training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 rotWithShape="0">
                <a:blip r:embed="rId3"/>
                <a:stretch>
                  <a:fillRect l="-1985" t="-30000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55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Recap:</a:t>
            </a:r>
            <a:r>
              <a:rPr lang="zh-TW" altLang="en-US" dirty="0" smtClean="0"/>
              <a:t> </a:t>
            </a:r>
            <a:r>
              <a:rPr lang="en-US" altLang="zh-TW" dirty="0" smtClean="0"/>
              <a:t>Logistic</a:t>
            </a:r>
            <a:r>
              <a:rPr lang="zh-TW" altLang="en-US" dirty="0" smtClean="0"/>
              <a:t> </a:t>
            </a:r>
            <a:r>
              <a:rPr lang="en-US" altLang="zh-TW" dirty="0" smtClean="0"/>
              <a:t>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70861"/>
                <a:ext cx="8755982" cy="490610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TW" sz="2600" i="1" smtClean="0">
                              <a:latin typeface="Cambria Math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TW" sz="26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altLang="zh-TW" sz="2600" b="1" i="1" smtClean="0">
                              <a:latin typeface="Cambria Math" charset="0"/>
                            </a:rPr>
                            <m:t>𝜽</m:t>
                          </m:r>
                        </m:lim>
                      </m:limLow>
                      <m:r>
                        <a:rPr lang="en-US" altLang="zh-TW" sz="2600" i="1">
                          <a:latin typeface="Cambria Math" panose="02040503050406030204" pitchFamily="18" charset="0"/>
                        </a:rPr>
                        <m:t>   </m:t>
                      </m:r>
                      <m:f>
                        <m:fPr>
                          <m:ctrlPr>
                            <a:rPr lang="en-US" altLang="zh-TW" sz="26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TW" sz="2600" b="0" i="1" smtClean="0">
                              <a:latin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lang="en-US" altLang="zh-TW" sz="2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600" b="0" i="1" smtClean="0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altLang="zh-TW" sz="26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600" b="1" i="1">
                              <a:latin typeface="Cambria Math" charset="0"/>
                            </a:rPr>
                            <m:t>𝜽</m:t>
                          </m:r>
                        </m:e>
                        <m:sup>
                          <m:r>
                            <a:rPr lang="en-US" altLang="zh-TW" sz="2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600" b="1" i="1">
                          <a:latin typeface="Cambria Math" charset="0"/>
                        </a:rPr>
                        <m:t>𝜽</m:t>
                      </m:r>
                      <m:r>
                        <a:rPr lang="en-US" altLang="zh-TW" sz="26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6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TW" sz="26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600" b="0" i="1" smtClean="0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TW" sz="26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TW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altLang="zh-TW" sz="2600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TW" sz="2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r>
                            <a:rPr lang="en-US" altLang="zh-TW" sz="26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TW" sz="26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6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60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26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TW" sz="26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6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600" b="1" i="1">
                                      <a:latin typeface="Cambria Math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TW" sz="26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TW" sz="26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600" b="1" i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26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altLang="zh-TW" sz="2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TW" sz="2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zh-TW" altLang="en-US" sz="26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600" dirty="0" smtClean="0"/>
              </a:p>
              <a:p>
                <a:pPr marL="0" indent="0">
                  <a:buNone/>
                </a:pPr>
                <a:r>
                  <a:rPr lang="en-US" altLang="zh-TW" sz="2600" dirty="0" smtClean="0"/>
                  <a:t>Let</a:t>
                </a:r>
                <a:r>
                  <a:rPr lang="zh-TW" altLang="en-US" sz="26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600" b="0" i="0" smtClean="0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altLang="zh-TW" sz="2600" i="1">
                            <a:latin typeface="Cambria Math" charset="0"/>
                          </a:rPr>
                          <m:t>𝜃</m:t>
                        </m:r>
                      </m:sub>
                    </m:sSub>
                    <m:r>
                      <a:rPr lang="en-US" altLang="zh-TW" sz="2600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sz="2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sz="26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6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TW" sz="2600" b="0" i="1" smtClean="0">
                        <a:latin typeface="Cambria Math" charset="0"/>
                      </a:rPr>
                      <m:t>)=1/(1+</m:t>
                    </m:r>
                    <m:sSup>
                      <m:sSupPr>
                        <m:ctrlPr>
                          <a:rPr lang="en-US" altLang="zh-TW" sz="2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TW" sz="2600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altLang="zh-TW" sz="2600" b="0" i="1" smtClean="0"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TW" sz="26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600" b="0" i="1" smtClean="0">
                                <a:latin typeface="Cambria Math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TW" sz="2600" b="0" i="1" smtClean="0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TW" sz="2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6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6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zh-TW" sz="26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TW" altLang="en-US" sz="2600" dirty="0" smtClean="0"/>
                  <a:t>   </a:t>
                </a:r>
                <a:r>
                  <a:rPr lang="en-US" altLang="zh-TW" sz="2600" dirty="0" smtClean="0"/>
                  <a:t>(probability</a:t>
                </a:r>
                <a:r>
                  <a:rPr lang="zh-TW" altLang="en-US" sz="26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latin typeface="Cambria Math" charset="0"/>
                      </a:rPr>
                      <m:t>𝑦</m:t>
                    </m:r>
                    <m:r>
                      <a:rPr lang="en-US" altLang="zh-TW" sz="2600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zh-TW" altLang="en-US" sz="2600" dirty="0" smtClean="0"/>
                  <a:t> </a:t>
                </a:r>
                <a:r>
                  <a:rPr lang="en-US" altLang="zh-TW" sz="2600" dirty="0" smtClean="0"/>
                  <a:t>given</a:t>
                </a:r>
                <a:r>
                  <a:rPr lang="zh-TW" altLang="en-US" sz="26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sz="26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6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600" dirty="0" smtClean="0"/>
                  <a:t>)</a:t>
                </a:r>
                <a:endParaRPr lang="en-US" sz="2600" dirty="0" smtClean="0"/>
              </a:p>
              <a:p>
                <a:pPr marL="0" indent="0">
                  <a:buNone/>
                </a:pPr>
                <a:endParaRPr lang="en-US" altLang="zh-TW" sz="240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400" i="1">
                            <a:latin typeface="Cambria Math" charset="0"/>
                          </a:rPr>
                          <m:t>𝑛</m:t>
                        </m:r>
                      </m:den>
                    </m:f>
                    <m:sSup>
                      <m:sSup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TW" sz="2400" b="1" i="1">
                            <a:latin typeface="Cambria Math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sz="2400" b="1" i="1">
                        <a:latin typeface="Cambria Math" charset="0"/>
                      </a:rPr>
                      <m:t>𝜽</m:t>
                    </m:r>
                    <m:r>
                      <a:rPr lang="en-US" altLang="zh-TW" sz="2400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400" b="0" i="0" smtClean="0">
                                    <a:latin typeface="Cambria Math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TW" sz="2400" b="0" i="0" smtClean="0">
                                    <a:latin typeface="Cambria Math" charset="0"/>
                                  </a:rPr>
                                  <m:t>i</m:t>
                                </m:r>
                              </m:sub>
                            </m:sSub>
                            <m:r>
                              <a:rPr lang="zh-TW" altLang="en-US" sz="2400" b="0" i="0" smtClean="0"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TW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func>
                        <m:sSub>
                          <m:sSubPr>
                            <m:ctrlPr>
                              <a:rPr lang="en-US" altLang="zh-TW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charset="0"/>
                          </a:rPr>
                          <m:t>)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TW" sz="2400" b="0" i="1" smtClean="0">
                            <a:latin typeface="Cambria Math" charset="0"/>
                          </a:rPr>
                          <m:t>+(1−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charset="0"/>
                          </a:rPr>
                          <m:t>)</m:t>
                        </m:r>
                        <m:func>
                          <m:func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a:rPr lang="en-US" altLang="zh-TW" sz="2400" b="0" i="0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zh-TW" altLang="en-US" sz="2400"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TW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sz="2400" b="0" i="1" smtClean="0">
                                <a:latin typeface="Cambria Math" charset="0"/>
                              </a:rPr>
                              <m:t>1−</m:t>
                            </m:r>
                          </m:e>
                        </m:func>
                        <m:sSub>
                          <m:sSub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charset="0"/>
                          </a:rPr>
                          <m:t>)</m:t>
                        </m:r>
                        <m:r>
                          <a:rPr lang="en-US" altLang="zh-TW" sz="2400" b="0" i="1" smtClean="0"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zh-TW" alt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zh-TW" altLang="en-US" sz="2400" dirty="0" smtClean="0"/>
                  <a:t> </a:t>
                </a:r>
                <a:endParaRPr lang="en-US" sz="2400" dirty="0"/>
              </a:p>
              <a:p>
                <a:pPr marL="0" indent="0">
                  <a:buNone/>
                </a:pPr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70861"/>
                <a:ext cx="8755982" cy="4906102"/>
              </a:xfrm>
              <a:blipFill rotWithShape="0">
                <a:blip r:embed="rId2"/>
                <a:stretch>
                  <a:fillRect l="-1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87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24760">
              <a:lnSpc>
                <a:spcPct val="100000"/>
              </a:lnSpc>
            </a:pP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  <a:r>
              <a:rPr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4294967295"/>
          </p:nvPr>
        </p:nvSpPr>
        <p:spPr>
          <a:xfrm>
            <a:off x="8877757" y="6604825"/>
            <a:ext cx="2057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75"/>
              </a:lnSpc>
            </a:pPr>
            <a:r>
              <a:rPr dirty="0"/>
              <a:t>32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78739" y="6666441"/>
            <a:ext cx="1596390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0"/>
              </a:lnSpc>
            </a:pP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Based on slide by Andrew</a:t>
            </a:r>
            <a:r>
              <a:rPr sz="1050" spc="-10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sz="1050" dirty="0">
              <a:latin typeface="Calibri"/>
              <a:cs typeface="Calibri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04" y="1950513"/>
            <a:ext cx="7905354" cy="47432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28650" y="1248228"/>
                <a:ext cx="5658921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pc="-150" smtClean="0">
                          <a:latin typeface="Cambria Math" charset="0"/>
                          <a:cs typeface="Consolas" panose="020B0609020204030204" pitchFamily="49" charset="0"/>
                        </a:rPr>
                        <m:t>𝑓</m:t>
                      </m:r>
                      <m:d>
                        <m:dPr>
                          <m:ctrlPr>
                            <a:rPr lang="en-US" sz="2600" b="0" i="1" spc="-150" smtClean="0">
                              <a:latin typeface="Cambria Math" charset="0"/>
                              <a:cs typeface="Consolas" panose="020B0609020204030204" pitchFamily="49" charset="0"/>
                            </a:rPr>
                          </m:ctrlPr>
                        </m:dPr>
                        <m:e>
                          <m:r>
                            <a:rPr lang="en-US" sz="2600" b="0" i="1" spc="-150" smtClean="0">
                              <a:latin typeface="Cambria Math" charset="0"/>
                              <a:cs typeface="Consolas" panose="020B0609020204030204" pitchFamily="49" charset="0"/>
                            </a:rPr>
                            <m:t>𝜃</m:t>
                          </m:r>
                        </m:e>
                      </m:d>
                      <m:r>
                        <a:rPr lang="en-US" sz="2600" b="0" i="1" spc="-150" smtClean="0">
                          <a:latin typeface="Cambria Math" charset="0"/>
                          <a:cs typeface="Consolas" panose="020B0609020204030204" pitchFamily="49" charset="0"/>
                        </a:rPr>
                        <m:t>=</m:t>
                      </m:r>
                      <m:r>
                        <a:rPr lang="en-US" sz="2600" b="0" i="1" spc="-150" smtClean="0">
                          <a:latin typeface="Cambria Math" charset="0"/>
                          <a:cs typeface="Consolas" panose="020B0609020204030204" pitchFamily="49" charset="0"/>
                        </a:rPr>
                        <m:t>𝐽</m:t>
                      </m:r>
                      <m:d>
                        <m:dPr>
                          <m:ctrlPr>
                            <a:rPr lang="en-US" sz="2600" b="0" i="1" spc="-150" smtClean="0">
                              <a:latin typeface="Cambria Math" charset="0"/>
                              <a:cs typeface="Consolas" panose="020B0609020204030204" pitchFamily="49" charset="0"/>
                            </a:rPr>
                          </m:ctrlPr>
                        </m:dPr>
                        <m:e>
                          <m:r>
                            <a:rPr lang="en-US" sz="2600" b="0" i="1" spc="-150" smtClean="0">
                              <a:latin typeface="Cambria Math" charset="0"/>
                              <a:cs typeface="Consolas" panose="020B0609020204030204" pitchFamily="49" charset="0"/>
                            </a:rPr>
                            <m:t>𝜃</m:t>
                          </m:r>
                        </m:e>
                      </m:d>
                      <m:r>
                        <a:rPr lang="en-US" sz="2600" b="0" i="1" spc="-150" smtClean="0">
                          <a:latin typeface="Cambria Math" charset="0"/>
                          <a:cs typeface="Consolas" panose="020B0609020204030204" pitchFamily="49" charset="0"/>
                        </a:rPr>
                        <m:t>+</m:t>
                      </m:r>
                      <m:r>
                        <a:rPr lang="en-US" sz="2600" b="0" i="1" spc="-150" smtClean="0">
                          <a:latin typeface="Cambria Math" charset="0"/>
                          <a:cs typeface="Consolas" panose="020B0609020204030204" pitchFamily="49" charset="0"/>
                        </a:rPr>
                        <m:t>𝑔</m:t>
                      </m:r>
                      <m:d>
                        <m:dPr>
                          <m:ctrlPr>
                            <a:rPr lang="en-US" sz="2600" b="0" i="1" spc="-150" smtClean="0">
                              <a:latin typeface="Cambria Math" charset="0"/>
                              <a:cs typeface="Consolas" panose="020B0609020204030204" pitchFamily="49" charset="0"/>
                            </a:rPr>
                          </m:ctrlPr>
                        </m:dPr>
                        <m:e>
                          <m:r>
                            <a:rPr lang="en-US" sz="2600" b="0" i="1" spc="-150" smtClean="0">
                              <a:latin typeface="Cambria Math" charset="0"/>
                              <a:cs typeface="Consolas" panose="020B0609020204030204" pitchFamily="49" charset="0"/>
                            </a:rPr>
                            <m:t>𝜃</m:t>
                          </m:r>
                        </m:e>
                      </m:d>
                      <m:r>
                        <a:rPr lang="en-US" sz="2600" b="0" i="1" spc="-150" smtClean="0">
                          <a:latin typeface="Cambria Math" charset="0"/>
                          <a:cs typeface="Consolas" panose="020B0609020204030204" pitchFamily="49" charset="0"/>
                        </a:rPr>
                        <m:t>,     </m:t>
                      </m:r>
                      <m:r>
                        <a:rPr lang="en-US" sz="2600" b="0" i="1" spc="-150" smtClean="0">
                          <a:latin typeface="Cambria Math" charset="0"/>
                          <a:cs typeface="Consolas" panose="020B0609020204030204" pitchFamily="49" charset="0"/>
                        </a:rPr>
                        <m:t>𝑔</m:t>
                      </m:r>
                      <m:d>
                        <m:dPr>
                          <m:ctrlPr>
                            <a:rPr lang="en-US" sz="2600" b="0" i="1" spc="-150" smtClean="0">
                              <a:latin typeface="Cambria Math" charset="0"/>
                              <a:cs typeface="Consolas" panose="020B0609020204030204" pitchFamily="49" charset="0"/>
                            </a:rPr>
                          </m:ctrlPr>
                        </m:dPr>
                        <m:e>
                          <m:r>
                            <a:rPr lang="en-US" sz="2600" b="0" i="1" spc="-150" smtClean="0">
                              <a:latin typeface="Cambria Math" charset="0"/>
                              <a:cs typeface="Consolas" panose="020B0609020204030204" pitchFamily="49" charset="0"/>
                            </a:rPr>
                            <m:t>𝜃</m:t>
                          </m:r>
                        </m:e>
                      </m:d>
                      <m:r>
                        <a:rPr lang="en-US" sz="2600" b="0" i="1" spc="-150" smtClean="0">
                          <a:latin typeface="Cambria Math" charset="0"/>
                          <a:cs typeface="Consolas" panose="020B0609020204030204" pitchFamily="49" charset="0"/>
                        </a:rPr>
                        <m:t>=</m:t>
                      </m:r>
                      <m:sSup>
                        <m:sSupPr>
                          <m:ctrlPr>
                            <a:rPr lang="en-US" sz="2600" b="0" i="1" spc="-150" smtClean="0">
                              <a:latin typeface="Cambria Math" charset="0"/>
                              <a:cs typeface="Consolas" panose="020B0609020204030204" pitchFamily="49" charset="0"/>
                            </a:rPr>
                          </m:ctrlPr>
                        </m:sSupPr>
                        <m:e>
                          <m:r>
                            <a:rPr lang="en-US" sz="2600" b="0" i="1" spc="-150" smtClean="0">
                              <a:latin typeface="Cambria Math" charset="0"/>
                              <a:cs typeface="Consolas" panose="020B0609020204030204" pitchFamily="49" charset="0"/>
                            </a:rPr>
                            <m:t>𝛾</m:t>
                          </m:r>
                          <m:r>
                            <a:rPr lang="en-US" sz="2600" b="0" i="1" spc="-150" smtClean="0">
                              <a:latin typeface="Cambria Math" charset="0"/>
                              <a:cs typeface="Consolas" panose="020B0609020204030204" pitchFamily="49" charset="0"/>
                            </a:rPr>
                            <m:t> </m:t>
                          </m:r>
                          <m:r>
                            <a:rPr lang="en-US" sz="2600" b="0" i="1" spc="-150" smtClean="0">
                              <a:latin typeface="Cambria Math" charset="0"/>
                              <a:cs typeface="Consolas" panose="020B0609020204030204" pitchFamily="49" charset="0"/>
                            </a:rPr>
                            <m:t>𝜃</m:t>
                          </m:r>
                        </m:e>
                        <m:sup>
                          <m:r>
                            <a:rPr lang="en-US" sz="2600" b="0" i="1" spc="-150" smtClean="0">
                              <a:latin typeface="Cambria Math" charset="0"/>
                              <a:cs typeface="Consolas" panose="020B0609020204030204" pitchFamily="49" charset="0"/>
                            </a:rPr>
                            <m:t>𝑇</m:t>
                          </m:r>
                        </m:sup>
                      </m:sSup>
                      <m:r>
                        <a:rPr lang="en-US" sz="2600" b="0" i="1" spc="-150" smtClean="0">
                          <a:latin typeface="Cambria Math" charset="0"/>
                          <a:cs typeface="Consolas" panose="020B0609020204030204" pitchFamily="49" charset="0"/>
                        </a:rPr>
                        <m:t>𝜃</m:t>
                      </m:r>
                    </m:oMath>
                  </m:oMathPara>
                </a14:m>
                <a:endParaRPr lang="en-US" sz="2600" spc="-15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248228"/>
                <a:ext cx="5658921" cy="492443"/>
              </a:xfrm>
              <a:prstGeom prst="rect">
                <a:avLst/>
              </a:prstGeom>
              <a:blipFill rotWithShape="0">
                <a:blip r:embed="rId3"/>
                <a:stretch>
                  <a:fillRect t="-107407" b="-1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899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4670">
              <a:lnSpc>
                <a:spcPct val="100000"/>
              </a:lnSpc>
            </a:pP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Optimizing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4294967295"/>
          </p:nvPr>
        </p:nvSpPr>
        <p:spPr>
          <a:xfrm>
            <a:off x="8877757" y="6604825"/>
            <a:ext cx="2057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75"/>
              </a:lnSpc>
            </a:pPr>
            <a:r>
              <a:rPr dirty="0"/>
              <a:t>33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78739" y="6666441"/>
            <a:ext cx="1596390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0"/>
              </a:lnSpc>
            </a:pP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Based on slide by Andrew</a:t>
            </a:r>
            <a:r>
              <a:rPr sz="1050" spc="-10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5" y="907075"/>
            <a:ext cx="8943975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1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78305">
              <a:lnSpc>
                <a:spcPct val="100000"/>
              </a:lnSpc>
            </a:pP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</a:t>
            </a:r>
            <a:r>
              <a:rPr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Propagation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4294967295"/>
          </p:nvPr>
        </p:nvSpPr>
        <p:spPr>
          <a:xfrm>
            <a:off x="8877757" y="6604825"/>
            <a:ext cx="2057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75"/>
              </a:lnSpc>
            </a:pPr>
            <a:r>
              <a:rPr dirty="0"/>
              <a:t>34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8739" y="6666441"/>
            <a:ext cx="1596390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0"/>
              </a:lnSpc>
            </a:pP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Based on slide by Andrew</a:t>
            </a:r>
            <a:r>
              <a:rPr sz="1050" spc="-10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1057275"/>
            <a:ext cx="874395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51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Review: Neural Network</a:t>
            </a:r>
          </a:p>
          <a:p>
            <a:r>
              <a:rPr lang="en-US" dirty="0" smtClean="0"/>
              <a:t>Recurrent NN</a:t>
            </a:r>
          </a:p>
          <a:p>
            <a:r>
              <a:rPr lang="en-US" dirty="0" smtClean="0"/>
              <a:t>Representation learning in NLP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3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4" name="object 74"/>
          <p:cNvSpPr txBox="1"/>
          <p:nvPr/>
        </p:nvSpPr>
        <p:spPr>
          <a:xfrm>
            <a:off x="8890457" y="6604825"/>
            <a:ext cx="1803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75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36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5" name="object 41"/>
          <p:cNvSpPr txBox="1"/>
          <p:nvPr/>
        </p:nvSpPr>
        <p:spPr>
          <a:xfrm>
            <a:off x="78739" y="6666441"/>
            <a:ext cx="1596390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0"/>
              </a:lnSpc>
            </a:pP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Based on slide by Andrew</a:t>
            </a:r>
            <a:r>
              <a:rPr sz="1050" spc="-10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sz="1050" dirty="0">
              <a:latin typeface="Calibri"/>
              <a:cs typeface="Calibri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23925"/>
            <a:ext cx="8677275" cy="570547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Backpropagation</a:t>
            </a:r>
            <a:r>
              <a:rPr lang="en-US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Compute Gradient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087" y="3849912"/>
            <a:ext cx="4771513" cy="949434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5693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Review: Neural Network</a:t>
            </a:r>
          </a:p>
          <a:p>
            <a:r>
              <a:rPr lang="en-US" smtClean="0"/>
              <a:t>Recurrent </a:t>
            </a:r>
            <a:r>
              <a:rPr lang="en-US" dirty="0" smtClean="0"/>
              <a:t>NN</a:t>
            </a:r>
          </a:p>
          <a:p>
            <a:r>
              <a:rPr lang="en-US" dirty="0" smtClean="0"/>
              <a:t>Representation learning in NLP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47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7"/>
            <a:ext cx="8089323" cy="67326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to deal </a:t>
            </a:r>
            <a:r>
              <a:rPr lang="en-US" smtClean="0"/>
              <a:t>with input with variant size?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same parameters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ML: Inference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37" y="2691252"/>
            <a:ext cx="8328946" cy="21884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28945" y="5268316"/>
            <a:ext cx="5518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3C58AD"/>
                </a:solidFill>
              </a:rPr>
              <a:t>&lt;S&gt;          Today           is             </a:t>
            </a:r>
            <a:r>
              <a:rPr lang="mr-IN" sz="2400" dirty="0" smtClean="0">
                <a:solidFill>
                  <a:srgbClr val="3C58AD"/>
                </a:solidFill>
              </a:rPr>
              <a:t>…</a:t>
            </a:r>
            <a:r>
              <a:rPr lang="en-US" sz="2400" dirty="0" smtClean="0">
                <a:solidFill>
                  <a:srgbClr val="3C58AD"/>
                </a:solidFill>
              </a:rPr>
              <a:t>         day  </a:t>
            </a:r>
            <a:endParaRPr lang="en-US" sz="2400" dirty="0">
              <a:solidFill>
                <a:srgbClr val="3C58AD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46531" y="2058070"/>
            <a:ext cx="6512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3C58AD"/>
                </a:solidFill>
              </a:rPr>
              <a:t>                  Today         is               a             </a:t>
            </a:r>
            <a:r>
              <a:rPr lang="mr-IN" sz="2400" dirty="0" smtClean="0">
                <a:solidFill>
                  <a:srgbClr val="3C58AD"/>
                </a:solidFill>
              </a:rPr>
              <a:t>…</a:t>
            </a:r>
            <a:r>
              <a:rPr lang="en-US" sz="2400" dirty="0" smtClean="0">
                <a:solidFill>
                  <a:srgbClr val="3C58AD"/>
                </a:solidFill>
              </a:rPr>
              <a:t>          &lt;/S&gt;</a:t>
            </a:r>
            <a:endParaRPr lang="en-US" sz="2400" dirty="0">
              <a:solidFill>
                <a:srgbClr val="3C58A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44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Recurrent </a:t>
            </a:r>
            <a:r>
              <a:rPr lang="en-US" dirty="0"/>
              <a:t>Neural Networks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Screen Shot 2016-11-30 at 12.47.47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75" y="1902184"/>
            <a:ext cx="2875989" cy="4235698"/>
          </a:xfrm>
          <a:prstGeom prst="rect">
            <a:avLst/>
          </a:prstGeom>
        </p:spPr>
      </p:pic>
      <p:pic>
        <p:nvPicPr>
          <p:cNvPr id="6" name="Picture 5" descr="Screen Shot 2016-11-30 at 12.48.01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999" y="1902184"/>
            <a:ext cx="4161531" cy="421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Equation" r:id="rId4" imgW="114300" imgH="165100" progId="Equation.3">
                  <p:embed/>
                </p:oleObj>
              </mc:Choice>
              <mc:Fallback>
                <p:oleObj name="Equation" r:id="rId4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Screen Shot 2016-11-30 at 12.47.47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75" y="1902184"/>
            <a:ext cx="2875989" cy="4235698"/>
          </a:xfrm>
          <a:prstGeom prst="rect">
            <a:avLst/>
          </a:prstGeom>
        </p:spPr>
      </p:pic>
      <p:pic>
        <p:nvPicPr>
          <p:cNvPr id="7" name="Picture 6" descr="Screen Shot 2016-11-30 at 12.50.18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626" y="1896082"/>
            <a:ext cx="44451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9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Unroll RNNs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6-11-30 at 12.54.3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1793789"/>
            <a:ext cx="8239125" cy="38613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89300" y="3935970"/>
            <a:ext cx="427200" cy="369330"/>
          </a:xfrm>
          <a:prstGeom prst="rect">
            <a:avLst/>
          </a:prstGeom>
          <a:noFill/>
          <a:ln w="12700" cap="flat">
            <a:solidFill>
              <a:srgbClr val="0000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3366FF"/>
                </a:solidFill>
                <a:effectLst/>
                <a:uFillTx/>
                <a:latin typeface="News Gothic MT"/>
                <a:ea typeface="News Gothic MT"/>
                <a:cs typeface="News Gothic MT"/>
                <a:sym typeface="News Gothic MT"/>
              </a:rPr>
              <a:t> 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uFillTx/>
                <a:latin typeface="News Gothic MT"/>
                <a:ea typeface="News Gothic MT"/>
                <a:cs typeface="News Gothic MT"/>
                <a:sym typeface="News Gothic MT"/>
              </a:rPr>
              <a:t>U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FF"/>
              </a:solidFill>
              <a:effectLst/>
              <a:uFillTx/>
              <a:latin typeface="News Gothic MT"/>
              <a:ea typeface="News Gothic MT"/>
              <a:cs typeface="News Gothic MT"/>
              <a:sym typeface="News Gothic MT"/>
            </a:endParaRPr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2705102" y="4305300"/>
            <a:ext cx="2097798" cy="66040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Arrow Connector 8"/>
          <p:cNvCxnSpPr>
            <a:stCxn id="5" idx="2"/>
          </p:cNvCxnSpPr>
          <p:nvPr/>
        </p:nvCxnSpPr>
        <p:spPr>
          <a:xfrm>
            <a:off x="4802900" y="4305300"/>
            <a:ext cx="23100" cy="53340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/>
          <p:cNvCxnSpPr>
            <a:stCxn id="5" idx="2"/>
          </p:cNvCxnSpPr>
          <p:nvPr/>
        </p:nvCxnSpPr>
        <p:spPr>
          <a:xfrm>
            <a:off x="4802900" y="4305300"/>
            <a:ext cx="2029700" cy="53340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TextBox 22"/>
          <p:cNvSpPr txBox="1"/>
          <p:nvPr/>
        </p:nvSpPr>
        <p:spPr>
          <a:xfrm>
            <a:off x="4124000" y="5929870"/>
            <a:ext cx="427200" cy="369330"/>
          </a:xfrm>
          <a:prstGeom prst="rect">
            <a:avLst/>
          </a:prstGeom>
          <a:noFill/>
          <a:ln w="12700" cap="flat">
            <a:solidFill>
              <a:srgbClr val="0000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3366FF"/>
                </a:solidFill>
                <a:effectLst/>
                <a:uFillTx/>
                <a:latin typeface="News Gothic MT"/>
                <a:ea typeface="News Gothic MT"/>
                <a:cs typeface="News Gothic MT"/>
                <a:sym typeface="News Gothic MT"/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V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FF"/>
              </a:solidFill>
              <a:effectLst/>
              <a:uFillTx/>
              <a:latin typeface="News Gothic MT"/>
              <a:ea typeface="News Gothic MT"/>
              <a:cs typeface="News Gothic MT"/>
              <a:sym typeface="News Gothic MT"/>
            </a:endParaRPr>
          </a:p>
        </p:txBody>
      </p:sp>
      <p:cxnSp>
        <p:nvCxnSpPr>
          <p:cNvPr id="24" name="Straight Arrow Connector 23"/>
          <p:cNvCxnSpPr>
            <a:stCxn id="23" idx="0"/>
          </p:cNvCxnSpPr>
          <p:nvPr/>
        </p:nvCxnSpPr>
        <p:spPr>
          <a:xfrm flipH="1" flipV="1">
            <a:off x="1816100" y="5245100"/>
            <a:ext cx="2521500" cy="68477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Arrow Connector 26"/>
          <p:cNvCxnSpPr>
            <a:stCxn id="23" idx="0"/>
          </p:cNvCxnSpPr>
          <p:nvPr/>
        </p:nvCxnSpPr>
        <p:spPr>
          <a:xfrm flipH="1" flipV="1">
            <a:off x="3811151" y="5245100"/>
            <a:ext cx="526449" cy="68477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Arrow Connector 29"/>
          <p:cNvCxnSpPr>
            <a:stCxn id="23" idx="0"/>
          </p:cNvCxnSpPr>
          <p:nvPr/>
        </p:nvCxnSpPr>
        <p:spPr>
          <a:xfrm flipV="1">
            <a:off x="4337600" y="5245100"/>
            <a:ext cx="1390100" cy="68477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Arrow Connector 33"/>
          <p:cNvCxnSpPr>
            <a:stCxn id="23" idx="0"/>
          </p:cNvCxnSpPr>
          <p:nvPr/>
        </p:nvCxnSpPr>
        <p:spPr>
          <a:xfrm flipV="1">
            <a:off x="4337600" y="5245100"/>
            <a:ext cx="3460200" cy="68477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56229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RNN training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Back-propagation over time</a:t>
            </a:r>
            <a:endParaRPr lang="en-US" dirty="0"/>
          </a:p>
        </p:txBody>
      </p:sp>
      <p:pic>
        <p:nvPicPr>
          <p:cNvPr id="4" name="Picture 3" descr="Screen Shot 2016-11-30 at 7.03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1" y="2159602"/>
            <a:ext cx="8149048" cy="395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80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Vanishing Gradients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traditional activation functions, each gradient term has the value in range (-1, 1).</a:t>
            </a:r>
          </a:p>
          <a:p>
            <a:r>
              <a:rPr lang="en-US" dirty="0" smtClean="0"/>
              <a:t>Multiplying </a:t>
            </a:r>
            <a:r>
              <a:rPr lang="en-US" i="1" dirty="0"/>
              <a:t>n</a:t>
            </a:r>
            <a:r>
              <a:rPr lang="en-US" dirty="0"/>
              <a:t> of these small numbers to compute </a:t>
            </a:r>
            <a:r>
              <a:rPr lang="en-US" dirty="0" smtClean="0"/>
              <a:t>gradients</a:t>
            </a:r>
          </a:p>
          <a:p>
            <a:r>
              <a:rPr lang="en-US" dirty="0" smtClean="0"/>
              <a:t>The longer the sequence is, the more severe the problems are.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9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RNNs characteristics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hidden states (input) dependencies</a:t>
            </a:r>
          </a:p>
          <a:p>
            <a:r>
              <a:rPr lang="en-US" dirty="0" smtClean="0"/>
              <a:t>Errors “back propagation over time”</a:t>
            </a:r>
          </a:p>
          <a:p>
            <a:r>
              <a:rPr lang="en-US" dirty="0"/>
              <a:t>F</a:t>
            </a:r>
            <a:r>
              <a:rPr lang="en-US" dirty="0" smtClean="0"/>
              <a:t>eature learning methods</a:t>
            </a:r>
          </a:p>
          <a:p>
            <a:r>
              <a:rPr lang="en-US" dirty="0" smtClean="0">
                <a:solidFill>
                  <a:srgbClr val="3C58AD"/>
                </a:solidFill>
              </a:rPr>
              <a:t>Vanishing gradient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problem: </a:t>
            </a:r>
            <a:br>
              <a:rPr lang="en-US" dirty="0" smtClean="0"/>
            </a:br>
            <a:r>
              <a:rPr lang="en-US" dirty="0" smtClean="0"/>
              <a:t>cannot model long-distant dependencies of the hidden states.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12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Long-Short Term Memory Networks (LSTMs)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lstm_ce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92" y="1587500"/>
            <a:ext cx="3502784" cy="4657632"/>
          </a:xfrm>
          <a:prstGeom prst="rect">
            <a:avLst/>
          </a:prstGeom>
        </p:spPr>
      </p:pic>
      <p:pic>
        <p:nvPicPr>
          <p:cNvPr id="7" name="Picture 6" descr="Screen Shot 2016-11-30 at 5.20.0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601" y="1600200"/>
            <a:ext cx="4341084" cy="3035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67201" y="4767807"/>
            <a:ext cx="4552987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ews Gothic MT"/>
                <a:ea typeface="News Gothic MT"/>
                <a:cs typeface="News Gothic MT"/>
                <a:sym typeface="News Gothic MT"/>
              </a:rPr>
              <a:t>Use gates to control the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ews Gothic MT"/>
                <a:ea typeface="News Gothic MT"/>
                <a:cs typeface="News Gothic MT"/>
                <a:sym typeface="News Gothic MT"/>
              </a:rPr>
              <a:t> information to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be added from the </a:t>
            </a:r>
            <a:r>
              <a:rPr lang="en-US" dirty="0" smtClean="0">
                <a:solidFill>
                  <a:srgbClr val="0000FF"/>
                </a:solidFill>
              </a:rPr>
              <a:t>input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00FF"/>
                </a:solidFill>
              </a:rPr>
              <a:t>forgot </a:t>
            </a:r>
            <a:r>
              <a:rPr lang="en-US" dirty="0" smtClean="0"/>
              <a:t>from the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p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ews Gothic MT"/>
                <a:ea typeface="News Gothic MT"/>
                <a:cs typeface="News Gothic MT"/>
                <a:sym typeface="News Gothic MT"/>
              </a:rPr>
              <a:t>revious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ews Gothic MT"/>
                <a:ea typeface="News Gothic MT"/>
                <a:cs typeface="News Gothic MT"/>
                <a:sym typeface="News Gothic MT"/>
              </a:rPr>
              <a:t> memories, and 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FF"/>
                </a:solidFill>
                <a:effectLst/>
                <a:uFillTx/>
                <a:latin typeface="News Gothic MT"/>
                <a:ea typeface="News Gothic MT"/>
                <a:cs typeface="News Gothic MT"/>
                <a:sym typeface="News Gothic MT"/>
              </a:rPr>
              <a:t>outputted.</a:t>
            </a:r>
            <a:endParaRPr kumimoji="0" lang="en-US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News Gothic MT"/>
              <a:ea typeface="News Gothic MT"/>
              <a:cs typeface="News Gothic MT"/>
              <a:sym typeface="News Gothic MT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News Gothic MT"/>
              </a:rPr>
              <a:t>σ</a:t>
            </a:r>
            <a:r>
              <a:rPr lang="en-US" dirty="0" smtClean="0"/>
              <a:t> and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ews Gothic MT"/>
                <a:ea typeface="News Gothic MT"/>
                <a:cs typeface="News Gothic MT"/>
                <a:sym typeface="News Gothic MT"/>
              </a:rPr>
              <a:t> f are </a:t>
            </a:r>
            <a:r>
              <a:rPr kumimoji="0" lang="en-US" sz="1800" b="0" i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ews Gothic MT"/>
                <a:ea typeface="News Gothic MT"/>
                <a:cs typeface="News Gothic MT"/>
                <a:sym typeface="News Gothic MT"/>
              </a:rPr>
              <a:t>sigmoid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ews Gothic MT"/>
                <a:ea typeface="News Gothic MT"/>
                <a:cs typeface="News Gothic MT"/>
                <a:sym typeface="News Gothic MT"/>
              </a:rPr>
              <a:t> and </a:t>
            </a:r>
            <a:r>
              <a:rPr kumimoji="0" lang="en-US" sz="1800" b="0" i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ews Gothic MT"/>
                <a:ea typeface="News Gothic MT"/>
                <a:cs typeface="News Gothic MT"/>
                <a:sym typeface="News Gothic MT"/>
              </a:rPr>
              <a:t>tanh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ews Gothic MT"/>
                <a:ea typeface="News Gothic MT"/>
                <a:cs typeface="News Gothic MT"/>
                <a:sym typeface="News Gothic MT"/>
              </a:rPr>
              <a:t> function 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r</a:t>
            </a:r>
            <a:r>
              <a:rPr lang="en-US" dirty="0" smtClean="0"/>
              <a:t>espectively, to map the value to [-1, 1]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ews Gothic MT"/>
              <a:ea typeface="News Gothic MT"/>
              <a:cs typeface="News Gothic MT"/>
              <a:sym typeface="News Gothic MT"/>
            </a:endParaRPr>
          </a:p>
        </p:txBody>
      </p:sp>
    </p:spTree>
    <p:extLst>
      <p:ext uri="{BB962C8B-B14F-4D97-AF65-F5344CB8AC3E}">
        <p14:creationId xmlns:p14="http://schemas.microsoft.com/office/powerpoint/2010/main" val="106171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4869"/>
            <a:ext cx="7886700" cy="507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1540">
              <a:lnSpc>
                <a:spcPct val="100000"/>
              </a:lnSpc>
            </a:pPr>
            <a:r>
              <a:rPr lang="en-US" spc="-5" dirty="0" smtClean="0">
                <a:latin typeface="Verdana" charset="0"/>
                <a:ea typeface="Verdana" charset="0"/>
                <a:cs typeface="Verdana" charset="0"/>
              </a:rPr>
              <a:t>Neural Network</a:t>
            </a:r>
            <a:endParaRPr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3" name="object 53"/>
          <p:cNvSpPr txBox="1"/>
          <p:nvPr/>
        </p:nvSpPr>
        <p:spPr>
          <a:xfrm>
            <a:off x="8890457" y="6604825"/>
            <a:ext cx="1803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75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8739" y="6666441"/>
            <a:ext cx="1596390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0"/>
              </a:lnSpc>
            </a:pP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Based on slide by Andrew</a:t>
            </a:r>
            <a:r>
              <a:rPr sz="1050" spc="-10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914400"/>
            <a:ext cx="887730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2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6-11-30 at 5.36.1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5" y="1707703"/>
            <a:ext cx="8812333" cy="36296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49900" y="6197600"/>
            <a:ext cx="348313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Figure credit: Christopher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Olah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sym typeface="News Gothic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9275" y="5572485"/>
            <a:ext cx="708053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ews Gothic MT"/>
                <a:ea typeface="News Gothic MT"/>
                <a:cs typeface="News Gothic MT"/>
                <a:sym typeface="News Gothic MT"/>
              </a:rPr>
              <a:t>Capable of modeling long-distant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ews Gothic MT"/>
                <a:ea typeface="News Gothic MT"/>
                <a:cs typeface="News Gothic MT"/>
                <a:sym typeface="News Gothic MT"/>
              </a:rPr>
              <a:t> dependencies between states. 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ews Gothic MT"/>
              <a:ea typeface="News Gothic MT"/>
              <a:cs typeface="News Gothic MT"/>
              <a:sym typeface="News Gothic MT"/>
            </a:endParaRPr>
          </a:p>
        </p:txBody>
      </p:sp>
    </p:spTree>
    <p:extLst>
      <p:ext uri="{BB962C8B-B14F-4D97-AF65-F5344CB8AC3E}">
        <p14:creationId xmlns:p14="http://schemas.microsoft.com/office/powerpoint/2010/main" val="83206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Bidirectional LSTMs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6-11-30 at 6.53.3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20" y="1639406"/>
            <a:ext cx="5776100" cy="440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How</a:t>
            </a:r>
            <a:r>
              <a:rPr lang="zh-TW" altLang="en-US" dirty="0" smtClean="0"/>
              <a:t> </a:t>
            </a:r>
            <a:r>
              <a:rPr lang="en-US" altLang="zh-TW" dirty="0" smtClean="0"/>
              <a:t>to</a:t>
            </a:r>
            <a:r>
              <a:rPr lang="zh-TW" altLang="en-US" dirty="0" smtClean="0"/>
              <a:t> </a:t>
            </a:r>
            <a:r>
              <a:rPr lang="en-US" altLang="zh-TW" dirty="0" smtClean="0"/>
              <a:t>deal</a:t>
            </a:r>
            <a:r>
              <a:rPr lang="zh-TW" altLang="en-US" dirty="0" smtClean="0"/>
              <a:t> </a:t>
            </a:r>
            <a:r>
              <a:rPr lang="en-US" altLang="zh-TW" dirty="0" smtClean="0"/>
              <a:t>with</a:t>
            </a:r>
            <a:r>
              <a:rPr lang="zh-TW" altLang="en-US" dirty="0" smtClean="0"/>
              <a:t> </a:t>
            </a:r>
            <a:r>
              <a:rPr lang="en-US" altLang="zh-TW" dirty="0" smtClean="0"/>
              <a:t>sequence</a:t>
            </a:r>
            <a:r>
              <a:rPr lang="zh-TW" altLang="en-US" dirty="0" smtClean="0"/>
              <a:t> </a:t>
            </a:r>
            <a:r>
              <a:rPr lang="en-US" altLang="zh-TW" dirty="0" smtClean="0"/>
              <a:t>output?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Idea</a:t>
            </a:r>
            <a:r>
              <a:rPr lang="zh-TW" altLang="en-US" dirty="0" smtClean="0"/>
              <a:t> </a:t>
            </a:r>
            <a:r>
              <a:rPr lang="en-US" altLang="zh-TW" dirty="0" smtClean="0"/>
              <a:t>1:</a:t>
            </a:r>
            <a:r>
              <a:rPr lang="zh-TW" altLang="en-US" dirty="0" smtClean="0"/>
              <a:t> </a:t>
            </a:r>
            <a:r>
              <a:rPr lang="en-US" altLang="zh-TW" dirty="0" smtClean="0"/>
              <a:t>combine</a:t>
            </a:r>
            <a:r>
              <a:rPr lang="zh-TW" altLang="en-US" dirty="0" smtClean="0"/>
              <a:t> </a:t>
            </a:r>
            <a:r>
              <a:rPr lang="en-US" altLang="zh-TW" dirty="0" smtClean="0"/>
              <a:t>DL</a:t>
            </a:r>
            <a:r>
              <a:rPr lang="zh-TW" altLang="en-US" dirty="0" smtClean="0"/>
              <a:t> </a:t>
            </a:r>
            <a:r>
              <a:rPr lang="en-US" altLang="zh-TW" dirty="0" smtClean="0"/>
              <a:t>with</a:t>
            </a:r>
            <a:r>
              <a:rPr lang="zh-TW" altLang="en-US" dirty="0" smtClean="0"/>
              <a:t> </a:t>
            </a:r>
            <a:r>
              <a:rPr lang="en-US" altLang="zh-TW" dirty="0" smtClean="0"/>
              <a:t>CRF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altLang="zh-TW" dirty="0" smtClean="0"/>
              <a:t>Idea</a:t>
            </a:r>
            <a:r>
              <a:rPr lang="zh-TW" altLang="en-US" dirty="0" smtClean="0"/>
              <a:t> </a:t>
            </a:r>
            <a:r>
              <a:rPr lang="en-US" altLang="zh-TW" dirty="0" smtClean="0"/>
              <a:t>2:</a:t>
            </a:r>
            <a:r>
              <a:rPr lang="zh-TW" altLang="en-US" dirty="0" smtClean="0"/>
              <a:t> </a:t>
            </a:r>
            <a:r>
              <a:rPr lang="en-US" altLang="zh-TW" dirty="0" smtClean="0"/>
              <a:t>introduce</a:t>
            </a:r>
            <a:r>
              <a:rPr lang="zh-TW" altLang="en-US" dirty="0" smtClean="0"/>
              <a:t> </a:t>
            </a:r>
            <a:r>
              <a:rPr lang="en-US" altLang="zh-TW" dirty="0" smtClean="0"/>
              <a:t>structure</a:t>
            </a:r>
            <a:r>
              <a:rPr lang="zh-TW" altLang="en-US" dirty="0" smtClean="0"/>
              <a:t> </a:t>
            </a:r>
            <a:r>
              <a:rPr lang="en-US" altLang="zh-TW" dirty="0" smtClean="0"/>
              <a:t>in</a:t>
            </a:r>
            <a:r>
              <a:rPr lang="zh-TW" altLang="en-US" dirty="0" smtClean="0"/>
              <a:t> </a:t>
            </a:r>
            <a:r>
              <a:rPr lang="en-US" altLang="zh-TW" dirty="0" smtClean="0"/>
              <a:t>DL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47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LSTMs for Sequential Tagging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6-11-30 at 5.36.1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6" y="2385059"/>
            <a:ext cx="8812333" cy="362963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332522" y="1643006"/>
            <a:ext cx="458551" cy="454429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tx1"/>
            </a:solidFill>
            <a:prstDash val="solid"/>
            <a:round/>
          </a:ln>
          <a:effectLst>
            <a:outerShdw blurRad="63500" dist="25400" dir="5400000" rotWithShape="0">
              <a:srgbClr val="000000">
                <a:alpha val="4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500" dirty="0" smtClean="0"/>
              <a:t>y</a:t>
            </a:r>
            <a:r>
              <a:rPr lang="en-US" sz="1500" baseline="-25000" dirty="0" smtClean="0"/>
              <a:t>t</a:t>
            </a:r>
            <a:endParaRPr kumimoji="0" lang="en-US" sz="1500" b="0" i="0" u="none" strike="noStrike" cap="none" spc="0" normalizeH="0" baseline="-25000" dirty="0">
              <a:ln>
                <a:noFill/>
              </a:ln>
              <a:solidFill>
                <a:srgbClr val="000000"/>
              </a:solidFill>
              <a:effectLst/>
              <a:uFillTx/>
              <a:sym typeface="News Gothic MT"/>
            </a:endParaRPr>
          </a:p>
        </p:txBody>
      </p:sp>
      <p:cxnSp>
        <p:nvCxnSpPr>
          <p:cNvPr id="7" name="Straight Arrow Connector 6"/>
          <p:cNvCxnSpPr>
            <a:endCxn id="5" idx="4"/>
          </p:cNvCxnSpPr>
          <p:nvPr/>
        </p:nvCxnSpPr>
        <p:spPr>
          <a:xfrm flipH="1" flipV="1">
            <a:off x="5561798" y="2097435"/>
            <a:ext cx="1422" cy="33377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/>
          <p:cNvSpPr txBox="1"/>
          <p:nvPr/>
        </p:nvSpPr>
        <p:spPr>
          <a:xfrm>
            <a:off x="934720" y="6122910"/>
            <a:ext cx="7224542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ews Gothic MT"/>
                <a:ea typeface="News Gothic MT"/>
                <a:cs typeface="News Gothic MT"/>
                <a:sym typeface="News Gothic MT"/>
              </a:rPr>
              <a:t>Sophisticated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ews Gothic MT"/>
                <a:ea typeface="News Gothic MT"/>
                <a:cs typeface="News Gothic MT"/>
                <a:sym typeface="News Gothic MT"/>
              </a:rPr>
              <a:t> model of input + local predictions.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ews Gothic MT"/>
              <a:ea typeface="News Gothic MT"/>
              <a:cs typeface="News Gothic MT"/>
              <a:sym typeface="News Gothic MT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4292600" y="3321050"/>
          <a:ext cx="5588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Equation" r:id="rId5" imgW="558800" imgH="215900" progId="Equation.3">
                  <p:embed/>
                </p:oleObj>
              </mc:Choice>
              <mc:Fallback>
                <p:oleObj name="Equation" r:id="rId5" imgW="558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92600" y="3321050"/>
                        <a:ext cx="5588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6188393" y="1724286"/>
          <a:ext cx="1568450" cy="114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" name="Equation" r:id="rId7" imgW="901700" imgH="660400" progId="Equation.3">
                  <p:embed/>
                </p:oleObj>
              </mc:Choice>
              <mc:Fallback>
                <p:oleObj name="Equation" r:id="rId7" imgW="901700" imgH="660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88393" y="1724286"/>
                        <a:ext cx="1568450" cy="1144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45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Recall CRFs for Sequential Tagging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6-11-29 at 10.12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75" y="1811350"/>
            <a:ext cx="7791452" cy="18598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80160" y="4044742"/>
            <a:ext cx="4942954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baseline="0" dirty="0" smtClean="0">
                <a:ln>
                  <a:noFill/>
                </a:ln>
                <a:solidFill>
                  <a:srgbClr val="A6A6A6"/>
                </a:solidFill>
                <a:effectLst/>
                <a:uFillTx/>
                <a:sym typeface="News Gothic MT"/>
              </a:rPr>
              <a:t>Arbitrary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A6A6A6"/>
                </a:solidFill>
                <a:effectLst/>
                <a:uFillTx/>
                <a:sym typeface="News Gothic MT"/>
              </a:rPr>
              <a:t> features </a:t>
            </a:r>
            <a:r>
              <a:rPr lang="en-US" sz="2400" dirty="0" smtClean="0">
                <a:solidFill>
                  <a:srgbClr val="A6A6A6"/>
                </a:solidFill>
              </a:rPr>
              <a:t>on the input side</a:t>
            </a:r>
            <a:r>
              <a:rPr lang="en-US" sz="2400" dirty="0" smtClean="0"/>
              <a:t> 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i="1" dirty="0" smtClean="0"/>
              <a:t>Markov</a:t>
            </a:r>
            <a:r>
              <a:rPr lang="en-US" sz="2400" dirty="0" smtClean="0"/>
              <a:t> assumption on the </a:t>
            </a:r>
            <a:r>
              <a:rPr lang="en-US" sz="2400" dirty="0" smtClean="0">
                <a:solidFill>
                  <a:srgbClr val="3C58AD"/>
                </a:solidFill>
              </a:rPr>
              <a:t>output </a:t>
            </a:r>
            <a:r>
              <a:rPr lang="en-US" sz="2400" dirty="0" smtClean="0"/>
              <a:t>side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News Gothic MT"/>
            </a:endParaRPr>
          </a:p>
        </p:txBody>
      </p:sp>
    </p:spTree>
    <p:extLst>
      <p:ext uri="{BB962C8B-B14F-4D97-AF65-F5344CB8AC3E}">
        <p14:creationId xmlns:p14="http://schemas.microsoft.com/office/powerpoint/2010/main" val="72155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LSTMs for Sequential Tagging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Completely ignored the interdependencies of the outputs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Will this work? </a:t>
            </a:r>
            <a:r>
              <a:rPr lang="en-US" dirty="0"/>
              <a:t>Yes. </a:t>
            </a:r>
            <a:endParaRPr lang="en-US" dirty="0" smtClean="0"/>
          </a:p>
          <a:p>
            <a:pPr lvl="2"/>
            <a:r>
              <a:rPr lang="en-US" dirty="0" smtClean="0"/>
              <a:t>Liang et. al. (2008), </a:t>
            </a:r>
            <a:r>
              <a:rPr lang="en-US" i="1" dirty="0" smtClean="0"/>
              <a:t>Structure </a:t>
            </a:r>
            <a:r>
              <a:rPr lang="en-US" i="1" dirty="0"/>
              <a:t>Compilation: Trading Structure for </a:t>
            </a:r>
            <a:r>
              <a:rPr lang="en-US" i="1" dirty="0" smtClean="0"/>
              <a:t>Features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Is this the best model? Not necessarily.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5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Combining CRFs with LSTMs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6-11-30 at 6.52.2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724" y="1737360"/>
            <a:ext cx="5343245" cy="46939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44320" y="1617253"/>
            <a:ext cx="5689600" cy="1247867"/>
          </a:xfrm>
          <a:prstGeom prst="rect">
            <a:avLst/>
          </a:prstGeom>
          <a:noFill/>
          <a:ln w="25400" cap="flat">
            <a:solidFill>
              <a:schemeClr val="accent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solidFill>
                  <a:srgbClr val="FFFF00"/>
                </a:solidFill>
              </a:ln>
              <a:noFill/>
              <a:effectLst/>
              <a:uFillTx/>
              <a:latin typeface="News Gothic MT"/>
              <a:ea typeface="News Gothic MT"/>
              <a:cs typeface="News Gothic MT"/>
              <a:sym typeface="News Gothic MT"/>
            </a:endParaRPr>
          </a:p>
        </p:txBody>
      </p:sp>
    </p:spTree>
    <p:extLst>
      <p:ext uri="{BB962C8B-B14F-4D97-AF65-F5344CB8AC3E}">
        <p14:creationId xmlns:p14="http://schemas.microsoft.com/office/powerpoint/2010/main" val="168567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Traditional CRFs </a:t>
            </a:r>
            <a:r>
              <a:rPr lang="en-US" altLang="zh-CN" dirty="0" err="1" smtClean="0"/>
              <a:t>v.s</a:t>
            </a:r>
            <a:r>
              <a:rPr lang="en-US" altLang="zh-CN" dirty="0" smtClean="0"/>
              <a:t>. </a:t>
            </a:r>
            <a:br>
              <a:rPr lang="en-US" altLang="zh-CN" dirty="0" smtClean="0"/>
            </a:br>
            <a:r>
              <a:rPr lang="en-US" altLang="zh-CN" dirty="0" smtClean="0"/>
              <a:t>LSTM-CRFs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Traditional CRFs: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sz="200" dirty="0" smtClean="0"/>
          </a:p>
          <a:p>
            <a:r>
              <a:rPr lang="en-US" dirty="0" smtClean="0"/>
              <a:t>LSTM-CRFs: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864236" y="2158190"/>
          <a:ext cx="7116744" cy="1265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Equation" r:id="rId3" imgW="3784600" imgH="673100" progId="Equation.3">
                  <p:embed/>
                </p:oleObj>
              </mc:Choice>
              <mc:Fallback>
                <p:oleObj name="Equation" r:id="rId3" imgW="3784600" imgH="673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64236" y="2158190"/>
                        <a:ext cx="7116744" cy="1265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864236" y="4519682"/>
          <a:ext cx="7727316" cy="1078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" name="Equation" r:id="rId5" imgW="4826000" imgH="673100" progId="Equation.3">
                  <p:embed/>
                </p:oleObj>
              </mc:Choice>
              <mc:Fallback>
                <p:oleObj name="Equation" r:id="rId5" imgW="4826000" imgH="673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4236" y="4519682"/>
                        <a:ext cx="7727316" cy="10787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1599797" y="4612640"/>
            <a:ext cx="432203" cy="501243"/>
          </a:xfrm>
          <a:prstGeom prst="rect">
            <a:avLst/>
          </a:prstGeom>
          <a:noFill/>
          <a:ln w="25400" cap="flat">
            <a:solidFill>
              <a:srgbClr val="0000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solidFill>
                  <a:srgbClr val="FFFF00"/>
                </a:solidFill>
              </a:ln>
              <a:noFill/>
              <a:effectLst/>
              <a:uFillTx/>
              <a:latin typeface="News Gothic MT"/>
              <a:ea typeface="News Gothic MT"/>
              <a:cs typeface="News Gothic MT"/>
              <a:sym typeface="News Gothic M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23563" y="2342312"/>
            <a:ext cx="440517" cy="476653"/>
          </a:xfrm>
          <a:prstGeom prst="rect">
            <a:avLst/>
          </a:prstGeom>
          <a:noFill/>
          <a:ln w="25400" cap="flat">
            <a:solidFill>
              <a:schemeClr val="accent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solidFill>
                  <a:srgbClr val="FFFF00"/>
                </a:solidFill>
              </a:ln>
              <a:noFill/>
              <a:effectLst/>
              <a:uFillTx/>
              <a:latin typeface="News Gothic MT"/>
              <a:ea typeface="News Gothic MT"/>
              <a:cs typeface="News Gothic MT"/>
              <a:sym typeface="News Gothic MT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1044473" y="5906723"/>
          <a:ext cx="1221207" cy="3618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" name="Equation" r:id="rId7" imgW="685800" imgH="203200" progId="Equation.3">
                  <p:embed/>
                </p:oleObj>
              </mc:Choice>
              <mc:Fallback>
                <p:oleObj name="Equation" r:id="rId7" imgW="685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44473" y="5906723"/>
                        <a:ext cx="1221207" cy="3618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265680" y="5899232"/>
            <a:ext cx="335407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 </a:t>
            </a:r>
            <a:r>
              <a:rPr lang="en-US" dirty="0" smtClean="0"/>
              <a:t>where </a:t>
            </a:r>
            <a:r>
              <a:rPr lang="en-US" dirty="0" err="1" smtClean="0">
                <a:latin typeface="Lucida Grande"/>
                <a:ea typeface="Lucida Grande"/>
                <a:cs typeface="Lucida Grande"/>
              </a:rPr>
              <a:t>Ω</a:t>
            </a:r>
            <a:r>
              <a:rPr lang="en-US" dirty="0" smtClean="0"/>
              <a:t> is LSTM parameters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ews Gothic MT"/>
              <a:ea typeface="News Gothic MT"/>
              <a:cs typeface="News Gothic MT"/>
              <a:sym typeface="News Gothic MT"/>
            </a:endParaRPr>
          </a:p>
        </p:txBody>
      </p:sp>
      <p:cxnSp>
        <p:nvCxnSpPr>
          <p:cNvPr id="12" name="Straight Arrow Connector 11"/>
          <p:cNvCxnSpPr>
            <a:stCxn id="7" idx="2"/>
            <a:endCxn id="9" idx="0"/>
          </p:cNvCxnSpPr>
          <p:nvPr/>
        </p:nvCxnSpPr>
        <p:spPr>
          <a:xfrm flipH="1">
            <a:off x="1655076" y="5113883"/>
            <a:ext cx="160823" cy="79284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76604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Two Benefits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549274" y="2032000"/>
            <a:ext cx="8289925" cy="3911601"/>
          </a:xfrm>
          <a:prstGeom prst="rect">
            <a:avLst/>
          </a:prstGeom>
        </p:spPr>
        <p:txBody>
          <a:bodyPr/>
          <a:lstStyle>
            <a:lvl1pPr marL="349250" marR="0" indent="-349250" algn="l" defTabSz="9144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6FB7D7"/>
              </a:buClr>
              <a:buSzPct val="110000"/>
              <a:buFont typeface="Wingdings 2"/>
              <a:buChar char="●"/>
              <a:tabLst/>
              <a:defRPr sz="24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News Gothic MT"/>
                <a:ea typeface="News Gothic MT"/>
                <a:cs typeface="News Gothic MT"/>
                <a:sym typeface="News Gothic MT"/>
              </a:defRPr>
            </a:lvl1pPr>
            <a:lvl2pPr marL="716395" marR="0" indent="-367145" algn="l" defTabSz="9144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6FB7D7"/>
              </a:buClr>
              <a:buSzPct val="110000"/>
              <a:buFont typeface="Wingdings 2"/>
              <a:buChar char="●"/>
              <a:tabLst/>
              <a:defRPr sz="24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News Gothic MT"/>
                <a:ea typeface="News Gothic MT"/>
                <a:cs typeface="News Gothic MT"/>
                <a:sym typeface="News Gothic MT"/>
              </a:defRPr>
            </a:lvl2pPr>
            <a:lvl3pPr marL="1024889" marR="0" indent="-339089" algn="l" defTabSz="9144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6FB7D7"/>
              </a:buClr>
              <a:buSzPct val="110000"/>
              <a:buFont typeface="Wingdings 2"/>
              <a:buChar char="●"/>
              <a:tabLst/>
              <a:defRPr sz="24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News Gothic MT"/>
                <a:ea typeface="News Gothic MT"/>
                <a:cs typeface="News Gothic MT"/>
                <a:sym typeface="News Gothic MT"/>
              </a:defRPr>
            </a:lvl3pPr>
            <a:lvl4pPr marL="1362075" marR="0" indent="-393700" algn="l" defTabSz="9144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6FB7D7"/>
              </a:buClr>
              <a:buSzPct val="110000"/>
              <a:buFont typeface="Wingdings 2"/>
              <a:buChar char="●"/>
              <a:tabLst/>
              <a:defRPr sz="24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News Gothic MT"/>
                <a:ea typeface="News Gothic MT"/>
                <a:cs typeface="News Gothic MT"/>
                <a:sym typeface="News Gothic MT"/>
              </a:defRPr>
            </a:lvl4pPr>
            <a:lvl5pPr marL="1640416" marR="0" indent="-376766" algn="l" defTabSz="9144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6FB7D7"/>
              </a:buClr>
              <a:buSzPct val="110000"/>
              <a:buFont typeface="Wingdings 2"/>
              <a:buChar char="●"/>
              <a:tabLst/>
              <a:defRPr sz="24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News Gothic MT"/>
                <a:ea typeface="News Gothic MT"/>
                <a:cs typeface="News Gothic MT"/>
                <a:sym typeface="News Gothic MT"/>
              </a:defRPr>
            </a:lvl5pPr>
            <a:lvl6pPr marL="2560320" marR="0" indent="-274320" algn="l" defTabSz="9144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6FB7D7"/>
              </a:buClr>
              <a:buSzPct val="100000"/>
              <a:buFont typeface="Wingdings 2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News Gothic MT"/>
                <a:ea typeface="News Gothic MT"/>
                <a:cs typeface="News Gothic MT"/>
                <a:sym typeface="News Gothic MT"/>
              </a:defRPr>
            </a:lvl6pPr>
            <a:lvl7pPr marL="3017520" marR="0" indent="-274320" algn="l" defTabSz="9144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6FB7D7"/>
              </a:buClr>
              <a:buSzPct val="100000"/>
              <a:buFont typeface="Wingdings 2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News Gothic MT"/>
                <a:ea typeface="News Gothic MT"/>
                <a:cs typeface="News Gothic MT"/>
                <a:sym typeface="News Gothic MT"/>
              </a:defRPr>
            </a:lvl7pPr>
            <a:lvl8pPr marL="3474720" marR="0" indent="-274320" algn="l" defTabSz="9144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6FB7D7"/>
              </a:buClr>
              <a:buSzPct val="100000"/>
              <a:buFont typeface="Wingdings 2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News Gothic MT"/>
                <a:ea typeface="News Gothic MT"/>
                <a:cs typeface="News Gothic MT"/>
                <a:sym typeface="News Gothic MT"/>
              </a:defRPr>
            </a:lvl8pPr>
            <a:lvl9pPr marL="3931920" marR="0" indent="-274320" algn="l" defTabSz="9144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6FB7D7"/>
              </a:buClr>
              <a:buSzPct val="100000"/>
              <a:buFont typeface="Wingdings 2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News Gothic MT"/>
                <a:ea typeface="News Gothic MT"/>
                <a:cs typeface="News Gothic MT"/>
                <a:sym typeface="News Gothic MT"/>
              </a:defRPr>
            </a:lvl9pPr>
          </a:lstStyle>
          <a:p>
            <a:r>
              <a:rPr lang="en-US" sz="2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Directly model output dependencies by CRFs.</a:t>
            </a:r>
          </a:p>
          <a:p>
            <a:r>
              <a:rPr lang="en-US" sz="2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Powerful </a:t>
            </a:r>
            <a:r>
              <a:rPr lang="en-US" sz="2600" dirty="0" smtClean="0">
                <a:solidFill>
                  <a:srgbClr val="3C58AD"/>
                </a:solidFill>
                <a:latin typeface="Arial" charset="0"/>
                <a:ea typeface="Arial" charset="0"/>
                <a:cs typeface="Arial" charset="0"/>
              </a:rPr>
              <a:t>automatic feature learning</a:t>
            </a:r>
            <a:r>
              <a:rPr lang="en-US" sz="2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using biLSTMs.</a:t>
            </a:r>
          </a:p>
          <a:p>
            <a:r>
              <a:rPr lang="en-US" sz="2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Jointly training all the parameters to “share the modeling responsibilities”</a:t>
            </a:r>
            <a:endParaRPr lang="en-US" sz="2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74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Transfer Learning with LSTM-CRFs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Neural networks as feature learner</a:t>
            </a:r>
          </a:p>
          <a:p>
            <a:r>
              <a:rPr lang="en-US" dirty="0" smtClean="0"/>
              <a:t>Share the feature learner for different tasks</a:t>
            </a:r>
          </a:p>
          <a:p>
            <a:r>
              <a:rPr lang="en-US" dirty="0" smtClean="0"/>
              <a:t>Jointly train the feature learners so that it learns the </a:t>
            </a:r>
            <a:r>
              <a:rPr lang="en-US" i="1" dirty="0" smtClean="0">
                <a:solidFill>
                  <a:srgbClr val="E2751D"/>
                </a:solidFill>
              </a:rPr>
              <a:t>common features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Use different CRFs for different tasks to encode task-specific information</a:t>
            </a:r>
          </a:p>
          <a:p>
            <a:pPr lvl="1"/>
            <a:r>
              <a:rPr lang="en-US" dirty="0" smtClean="0"/>
              <a:t>Going forward, one can imagine using other graphical models besides linear chain CRFs.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55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object 62"/>
          <p:cNvSpPr txBox="1"/>
          <p:nvPr/>
        </p:nvSpPr>
        <p:spPr>
          <a:xfrm>
            <a:off x="8890457" y="6604825"/>
            <a:ext cx="1803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75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8739" y="6666441"/>
            <a:ext cx="108013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0"/>
              </a:lnSpc>
            </a:pP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Slide by </a:t>
            </a:r>
            <a:r>
              <a:rPr sz="1050" spc="-5" dirty="0">
                <a:solidFill>
                  <a:srgbClr val="7F7F7F"/>
                </a:solidFill>
                <a:latin typeface="Calibri"/>
                <a:cs typeface="Calibri"/>
              </a:rPr>
              <a:t>Andrew</a:t>
            </a:r>
            <a:r>
              <a:rPr sz="1050" spc="-8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4" y="990600"/>
            <a:ext cx="8058150" cy="5172075"/>
          </a:xfrm>
          <a:prstGeom prst="rect">
            <a:avLst/>
          </a:prstGeom>
        </p:spPr>
      </p:pic>
      <p:sp>
        <p:nvSpPr>
          <p:cNvPr id="8" name="object 2"/>
          <p:cNvSpPr txBox="1">
            <a:spLocks noGrp="1"/>
          </p:cNvSpPr>
          <p:nvPr>
            <p:ph type="title"/>
          </p:nvPr>
        </p:nvSpPr>
        <p:spPr>
          <a:xfrm>
            <a:off x="628650" y="447841"/>
            <a:ext cx="7886700" cy="507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1540">
              <a:lnSpc>
                <a:spcPct val="100000"/>
              </a:lnSpc>
            </a:pPr>
            <a:r>
              <a:rPr lang="en-US" spc="-5" dirty="0" smtClean="0">
                <a:latin typeface="Verdana" charset="0"/>
                <a:ea typeface="Verdana" charset="0"/>
                <a:cs typeface="Verdana" charset="0"/>
              </a:rPr>
              <a:t>Neural Network (feed forward)</a:t>
            </a:r>
            <a:endParaRPr dirty="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72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Transfer Learning CWS + 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6-11-30 at 8.41.4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75" y="1768810"/>
            <a:ext cx="8157845" cy="418937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51840" y="2773681"/>
            <a:ext cx="3911600" cy="2458719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solidFill>
                  <a:srgbClr val="FFFF00"/>
                </a:solidFill>
              </a:ln>
              <a:noFill/>
              <a:effectLst/>
              <a:uFillTx/>
              <a:latin typeface="News Gothic MT"/>
              <a:ea typeface="News Gothic MT"/>
              <a:cs typeface="News Gothic MT"/>
              <a:sym typeface="News Gothic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32480" y="6167120"/>
            <a:ext cx="88367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 smtClean="0">
                <a:ln>
                  <a:noFill/>
                </a:ln>
                <a:solidFill>
                  <a:srgbClr val="E2751D"/>
                </a:solidFill>
                <a:effectLst/>
                <a:uFillTx/>
                <a:latin typeface="News Gothic MT"/>
                <a:ea typeface="News Gothic MT"/>
                <a:cs typeface="News Gothic MT"/>
                <a:sym typeface="News Gothic MT"/>
              </a:rPr>
              <a:t>Shared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E2751D"/>
              </a:solidFill>
              <a:effectLst/>
              <a:uFillTx/>
              <a:latin typeface="News Gothic MT"/>
              <a:ea typeface="News Gothic MT"/>
              <a:cs typeface="News Gothic MT"/>
              <a:sym typeface="News Gothic MT"/>
            </a:endParaRPr>
          </a:p>
        </p:txBody>
      </p:sp>
      <p:cxnSp>
        <p:nvCxnSpPr>
          <p:cNvPr id="8" name="Straight Arrow Connector 7"/>
          <p:cNvCxnSpPr>
            <a:stCxn id="6" idx="0"/>
            <a:endCxn id="5" idx="2"/>
          </p:cNvCxnSpPr>
          <p:nvPr/>
        </p:nvCxnSpPr>
        <p:spPr>
          <a:xfrm flipH="1" flipV="1">
            <a:off x="2707640" y="5232400"/>
            <a:ext cx="1066678" cy="934720"/>
          </a:xfrm>
          <a:prstGeom prst="straightConnector1">
            <a:avLst/>
          </a:prstGeom>
          <a:noFill/>
          <a:ln w="25400" cap="flat">
            <a:solidFill>
              <a:schemeClr val="accent3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34215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Joint Training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Simply linearly combine two objectives.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Alternative updates for each module’s parameters.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16-11-30 at 9.00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" y="2793061"/>
            <a:ext cx="6207760" cy="51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How</a:t>
            </a:r>
            <a:r>
              <a:rPr lang="zh-TW" altLang="en-US" dirty="0" smtClean="0"/>
              <a:t> </a:t>
            </a:r>
            <a:r>
              <a:rPr lang="en-US" altLang="zh-TW" dirty="0" smtClean="0"/>
              <a:t>to</a:t>
            </a:r>
            <a:r>
              <a:rPr lang="zh-TW" altLang="en-US" dirty="0" smtClean="0"/>
              <a:t> </a:t>
            </a:r>
            <a:r>
              <a:rPr lang="en-US" altLang="zh-TW" dirty="0" smtClean="0"/>
              <a:t>deal</a:t>
            </a:r>
            <a:r>
              <a:rPr lang="zh-TW" altLang="en-US" dirty="0" smtClean="0"/>
              <a:t> </a:t>
            </a:r>
            <a:r>
              <a:rPr lang="en-US" altLang="zh-TW" dirty="0" smtClean="0"/>
              <a:t>with</a:t>
            </a:r>
            <a:r>
              <a:rPr lang="zh-TW" altLang="en-US" dirty="0" smtClean="0"/>
              <a:t> </a:t>
            </a:r>
            <a:r>
              <a:rPr lang="en-US" altLang="zh-TW" dirty="0" smtClean="0"/>
              <a:t>sequence</a:t>
            </a:r>
            <a:r>
              <a:rPr lang="zh-TW" altLang="en-US" dirty="0" smtClean="0"/>
              <a:t> </a:t>
            </a:r>
            <a:r>
              <a:rPr lang="en-US" altLang="zh-TW" dirty="0" smtClean="0"/>
              <a:t>output?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Idea</a:t>
            </a:r>
            <a:r>
              <a:rPr lang="zh-TW" altLang="en-US" dirty="0" smtClean="0"/>
              <a:t> </a:t>
            </a:r>
            <a:r>
              <a:rPr lang="en-US" altLang="zh-TW" dirty="0" smtClean="0"/>
              <a:t>1:</a:t>
            </a:r>
            <a:r>
              <a:rPr lang="zh-TW" altLang="en-US" dirty="0" smtClean="0"/>
              <a:t> </a:t>
            </a:r>
            <a:r>
              <a:rPr lang="en-US" altLang="zh-TW" dirty="0" smtClean="0"/>
              <a:t>combine</a:t>
            </a:r>
            <a:r>
              <a:rPr lang="zh-TW" altLang="en-US" dirty="0" smtClean="0"/>
              <a:t> </a:t>
            </a:r>
            <a:r>
              <a:rPr lang="en-US" altLang="zh-TW" dirty="0" smtClean="0"/>
              <a:t>DL</a:t>
            </a:r>
            <a:r>
              <a:rPr lang="zh-TW" altLang="en-US" dirty="0" smtClean="0"/>
              <a:t> </a:t>
            </a:r>
            <a:r>
              <a:rPr lang="en-US" altLang="zh-TW" dirty="0" smtClean="0"/>
              <a:t>with</a:t>
            </a:r>
            <a:r>
              <a:rPr lang="zh-TW" altLang="en-US" dirty="0" smtClean="0"/>
              <a:t> </a:t>
            </a:r>
            <a:r>
              <a:rPr lang="en-US" altLang="zh-TW" dirty="0" smtClean="0"/>
              <a:t>CRF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altLang="zh-TW" dirty="0" smtClean="0"/>
              <a:t>Idea</a:t>
            </a:r>
            <a:r>
              <a:rPr lang="zh-TW" altLang="en-US" dirty="0" smtClean="0"/>
              <a:t> </a:t>
            </a:r>
            <a:r>
              <a:rPr lang="en-US" altLang="zh-TW" dirty="0" smtClean="0"/>
              <a:t>2:</a:t>
            </a:r>
            <a:r>
              <a:rPr lang="zh-TW" altLang="en-US" dirty="0" smtClean="0"/>
              <a:t> </a:t>
            </a:r>
            <a:r>
              <a:rPr lang="en-US" altLang="zh-TW" dirty="0" smtClean="0"/>
              <a:t>introduce</a:t>
            </a:r>
            <a:r>
              <a:rPr lang="zh-TW" altLang="en-US" dirty="0" smtClean="0"/>
              <a:t> </a:t>
            </a:r>
            <a:r>
              <a:rPr lang="en-US" altLang="zh-TW" dirty="0" smtClean="0"/>
              <a:t>structure</a:t>
            </a:r>
            <a:r>
              <a:rPr lang="zh-TW" altLang="en-US" dirty="0" smtClean="0"/>
              <a:t> </a:t>
            </a:r>
            <a:r>
              <a:rPr lang="en-US" altLang="zh-TW" dirty="0" smtClean="0"/>
              <a:t>in</a:t>
            </a:r>
            <a:r>
              <a:rPr lang="zh-TW" altLang="en-US" dirty="0" smtClean="0"/>
              <a:t> </a:t>
            </a:r>
            <a:r>
              <a:rPr lang="en-US" altLang="zh-TW" dirty="0" smtClean="0"/>
              <a:t>DL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00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ML: Inference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538" y="834484"/>
            <a:ext cx="7042923" cy="588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6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ML: Inference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4187"/>
            <a:ext cx="9144000" cy="574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4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ML: Inference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68" y="359068"/>
            <a:ext cx="8347924" cy="649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38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ML: Inference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90" y="467591"/>
            <a:ext cx="8534810" cy="637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41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ML: Inference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10" y="353340"/>
            <a:ext cx="8811380" cy="636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6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890457" y="6604825"/>
            <a:ext cx="1803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75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39" y="6666441"/>
            <a:ext cx="309943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0"/>
              </a:lnSpc>
            </a:pP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Based on slide by T. Finin, M. desJardins, L Getoor, R.</a:t>
            </a:r>
            <a:r>
              <a:rPr sz="1050" spc="-10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Par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  <a:tabLst>
                <a:tab pos="3676650" algn="l"/>
              </a:tabLst>
            </a:pPr>
            <a:r>
              <a:rPr spc="-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eed-</a:t>
            </a:r>
            <a:r>
              <a:rPr spc="-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orward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marR="5080" indent="-342900">
              <a:lnSpc>
                <a:spcPts val="3000"/>
              </a:lnSpc>
              <a:spcAft>
                <a:spcPts val="600"/>
              </a:spcAft>
              <a:buFont typeface="Wingdings" charset="2"/>
              <a:buChar char="v"/>
              <a:tabLst>
                <a:tab pos="354965" algn="l"/>
                <a:tab pos="355600" algn="l"/>
              </a:tabLst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Input </a:t>
            </a:r>
            <a:r>
              <a:rPr lang="en-US" sz="2800" spc="-5" dirty="0">
                <a:latin typeface="Calibri" charset="0"/>
                <a:ea typeface="Calibri" charset="0"/>
                <a:cs typeface="Calibri" charset="0"/>
              </a:rPr>
              <a:t>layer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units are features (in NLP, e.g., words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 marL="641350" marR="5080" lvl="1" indent="-342900">
              <a:lnSpc>
                <a:spcPts val="3000"/>
              </a:lnSpc>
              <a:spcAft>
                <a:spcPts val="600"/>
              </a:spcAft>
              <a:buFont typeface="Wingdings" charset="2"/>
              <a:buChar char="v"/>
              <a:tabLst>
                <a:tab pos="354965" algn="l"/>
                <a:tab pos="355600" algn="l"/>
              </a:tabLst>
            </a:pPr>
            <a:r>
              <a:rPr lang="en-US" altLang="zh-TW" sz="2400" dirty="0" smtClean="0">
                <a:latin typeface="Calibri" charset="0"/>
                <a:ea typeface="Calibri" charset="0"/>
                <a:cs typeface="Calibri" charset="0"/>
              </a:rPr>
              <a:t>Usually,</a:t>
            </a:r>
            <a:r>
              <a:rPr lang="zh-TW" altLang="en-US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TW" sz="2400" dirty="0" smtClean="0">
                <a:latin typeface="Calibri" charset="0"/>
                <a:ea typeface="Calibri" charset="0"/>
                <a:cs typeface="Calibri" charset="0"/>
              </a:rPr>
              <a:t>one-hot</a:t>
            </a:r>
            <a:r>
              <a:rPr lang="zh-TW" altLang="en-US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TW" sz="2400" dirty="0" smtClean="0">
                <a:latin typeface="Calibri" charset="0"/>
                <a:ea typeface="Calibri" charset="0"/>
                <a:cs typeface="Calibri" charset="0"/>
              </a:rPr>
              <a:t>vector</a:t>
            </a:r>
            <a:r>
              <a:rPr lang="zh-TW" altLang="en-US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TW" sz="2400" dirty="0" smtClean="0">
                <a:latin typeface="Calibri" charset="0"/>
                <a:ea typeface="Calibri" charset="0"/>
                <a:cs typeface="Calibri" charset="0"/>
              </a:rPr>
              <a:t>or</a:t>
            </a:r>
            <a:r>
              <a:rPr lang="zh-TW" altLang="en-US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TW" sz="2400" dirty="0" smtClean="0">
                <a:latin typeface="Calibri" charset="0"/>
                <a:ea typeface="Calibri" charset="0"/>
                <a:cs typeface="Calibri" charset="0"/>
              </a:rPr>
              <a:t>word</a:t>
            </a:r>
            <a:r>
              <a:rPr lang="zh-TW" altLang="en-US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TW" sz="2400" dirty="0" smtClean="0">
                <a:latin typeface="Calibri" charset="0"/>
                <a:ea typeface="Calibri" charset="0"/>
                <a:cs typeface="Calibri" charset="0"/>
              </a:rPr>
              <a:t>embedding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  <a:p>
            <a:pPr marL="355600" marR="5080" indent="-342900">
              <a:lnSpc>
                <a:spcPts val="3000"/>
              </a:lnSpc>
              <a:spcAft>
                <a:spcPts val="600"/>
              </a:spcAft>
              <a:buFont typeface="Wingdings" charset="2"/>
              <a:buChar char="v"/>
              <a:tabLst>
                <a:tab pos="354965" algn="l"/>
                <a:tab pos="355600" algn="l"/>
              </a:tabLst>
            </a:pPr>
            <a:endParaRPr lang="en-US" sz="2800" spc="-5" dirty="0">
              <a:latin typeface="Calibri" charset="0"/>
              <a:ea typeface="Calibri" charset="0"/>
              <a:cs typeface="Calibri" charset="0"/>
            </a:endParaRPr>
          </a:p>
          <a:p>
            <a:pPr marL="355600" marR="5080" indent="-342900">
              <a:lnSpc>
                <a:spcPts val="3000"/>
              </a:lnSpc>
              <a:spcAft>
                <a:spcPts val="600"/>
              </a:spcAft>
              <a:buFont typeface="Wingdings" charset="2"/>
              <a:buChar char="v"/>
              <a:tabLst>
                <a:tab pos="354965" algn="l"/>
                <a:tab pos="355600" algn="l"/>
              </a:tabLst>
            </a:pPr>
            <a:r>
              <a:rPr lang="en-US" sz="2800" spc="-5" dirty="0" smtClean="0">
                <a:latin typeface="Calibri" charset="0"/>
                <a:ea typeface="Calibri" charset="0"/>
                <a:cs typeface="Calibri" charset="0"/>
              </a:rPr>
              <a:t>Working </a:t>
            </a:r>
            <a:r>
              <a:rPr lang="en-US" sz="2800" spc="-5" dirty="0">
                <a:latin typeface="Calibri" charset="0"/>
                <a:ea typeface="Calibri" charset="0"/>
                <a:cs typeface="Calibri" charset="0"/>
              </a:rPr>
              <a:t>forward through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sz="2800" spc="-5" dirty="0">
                <a:latin typeface="Calibri" charset="0"/>
                <a:ea typeface="Calibri" charset="0"/>
                <a:cs typeface="Calibri" charset="0"/>
              </a:rPr>
              <a:t>network,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sz="2800" b="1" dirty="0">
                <a:latin typeface="Calibri" charset="0"/>
                <a:ea typeface="Calibri" charset="0"/>
                <a:cs typeface="Calibri" charset="0"/>
              </a:rPr>
              <a:t>input  </a:t>
            </a:r>
            <a:r>
              <a:rPr lang="en-US" sz="2800" b="1" spc="-10" dirty="0">
                <a:latin typeface="Calibri" charset="0"/>
                <a:ea typeface="Calibri" charset="0"/>
                <a:cs typeface="Calibri" charset="0"/>
              </a:rPr>
              <a:t>function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is applied to </a:t>
            </a:r>
            <a:r>
              <a:rPr lang="en-US" sz="2800" spc="-5" dirty="0">
                <a:latin typeface="Calibri" charset="0"/>
                <a:ea typeface="Calibri" charset="0"/>
                <a:cs typeface="Calibri" charset="0"/>
              </a:rPr>
              <a:t>compute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the input  value</a:t>
            </a:r>
          </a:p>
          <a:p>
            <a:pPr marL="812800" marR="5080" lvl="1" indent="-342900">
              <a:lnSpc>
                <a:spcPts val="3000"/>
              </a:lnSpc>
              <a:spcAft>
                <a:spcPts val="600"/>
              </a:spcAft>
              <a:buFont typeface="Wingdings" charset="2"/>
              <a:buChar char="v"/>
              <a:tabLst>
                <a:tab pos="354965" algn="l"/>
                <a:tab pos="355600" algn="l"/>
              </a:tabLst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E.g., </a:t>
            </a:r>
            <a:r>
              <a:rPr lang="en-US" sz="2800" spc="-5" dirty="0">
                <a:latin typeface="Calibri" charset="0"/>
                <a:ea typeface="Calibri" charset="0"/>
                <a:cs typeface="Calibri" charset="0"/>
              </a:rPr>
              <a:t>weighted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sum </a:t>
            </a:r>
            <a:r>
              <a:rPr lang="en-US" sz="2800" spc="-5" dirty="0">
                <a:latin typeface="Calibri" charset="0"/>
                <a:ea typeface="Calibri" charset="0"/>
                <a:cs typeface="Calibri" charset="0"/>
              </a:rPr>
              <a:t>of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sz="2800" spc="-5" dirty="0">
                <a:latin typeface="Calibri" charset="0"/>
                <a:ea typeface="Calibri" charset="0"/>
                <a:cs typeface="Calibri" charset="0"/>
              </a:rPr>
              <a:t>input</a:t>
            </a:r>
            <a:endParaRPr lang="en-US" sz="2800" dirty="0">
              <a:latin typeface="Calibri" charset="0"/>
              <a:ea typeface="Calibri" charset="0"/>
              <a:cs typeface="Calibri" charset="0"/>
            </a:endParaRPr>
          </a:p>
          <a:p>
            <a:pPr marL="355600" marR="318770" indent="-342900">
              <a:lnSpc>
                <a:spcPts val="2620"/>
              </a:lnSpc>
              <a:spcBef>
                <a:spcPts val="560"/>
              </a:spcBef>
              <a:spcAft>
                <a:spcPts val="600"/>
              </a:spcAft>
              <a:buFont typeface="Wingdings" charset="2"/>
              <a:buChar char="v"/>
              <a:tabLst>
                <a:tab pos="755650" algn="l"/>
              </a:tabLst>
            </a:pPr>
            <a:endParaRPr lang="en-US" sz="2800" dirty="0" smtClean="0">
              <a:latin typeface="Calibri" charset="0"/>
              <a:ea typeface="Calibri" charset="0"/>
              <a:cs typeface="Calibri" charset="0"/>
            </a:endParaRPr>
          </a:p>
          <a:p>
            <a:pPr marL="355600" marR="318770" indent="-342900">
              <a:lnSpc>
                <a:spcPts val="2620"/>
              </a:lnSpc>
              <a:spcBef>
                <a:spcPts val="560"/>
              </a:spcBef>
              <a:spcAft>
                <a:spcPts val="600"/>
              </a:spcAft>
              <a:buFont typeface="Wingdings" charset="2"/>
              <a:buChar char="v"/>
              <a:tabLst>
                <a:tab pos="755650" algn="l"/>
              </a:tabLst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sz="2800" b="1" spc="-10" dirty="0">
                <a:latin typeface="Calibri" charset="0"/>
                <a:ea typeface="Calibri" charset="0"/>
                <a:cs typeface="Calibri" charset="0"/>
              </a:rPr>
              <a:t>activation </a:t>
            </a:r>
            <a:r>
              <a:rPr lang="en-US" sz="2800" b="1" spc="-5" dirty="0">
                <a:latin typeface="Calibri" charset="0"/>
                <a:ea typeface="Calibri" charset="0"/>
                <a:cs typeface="Calibri" charset="0"/>
              </a:rPr>
              <a:t>function </a:t>
            </a:r>
            <a:r>
              <a:rPr lang="en-US" sz="2800" spc="-5" dirty="0">
                <a:latin typeface="Calibri" charset="0"/>
                <a:ea typeface="Calibri" charset="0"/>
                <a:cs typeface="Calibri" charset="0"/>
              </a:rPr>
              <a:t>transforms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this input  </a:t>
            </a:r>
            <a:r>
              <a:rPr lang="en-US" sz="2800" spc="-5" dirty="0">
                <a:latin typeface="Calibri" charset="0"/>
                <a:ea typeface="Calibri" charset="0"/>
                <a:cs typeface="Calibri" charset="0"/>
              </a:rPr>
              <a:t>function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into a ﬁnal</a:t>
            </a:r>
            <a:r>
              <a:rPr lang="en-US" sz="2800" spc="-85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value</a:t>
            </a:r>
          </a:p>
          <a:p>
            <a:pPr marL="812800" lvl="1" indent="-342900">
              <a:lnSpc>
                <a:spcPts val="2750"/>
              </a:lnSpc>
              <a:spcBef>
                <a:spcPts val="210"/>
              </a:spcBef>
              <a:spcAft>
                <a:spcPts val="600"/>
              </a:spcAft>
              <a:buFont typeface="Wingdings" charset="2"/>
              <a:buChar char="v"/>
              <a:tabLst>
                <a:tab pos="755650" algn="l"/>
              </a:tabLst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Typically a </a:t>
            </a:r>
            <a:r>
              <a:rPr lang="en-US" sz="2800" b="1" spc="-5" dirty="0">
                <a:latin typeface="Calibri" charset="0"/>
                <a:ea typeface="Calibri" charset="0"/>
                <a:cs typeface="Calibri" charset="0"/>
              </a:rPr>
              <a:t>nonlinear </a:t>
            </a:r>
            <a:r>
              <a:rPr lang="en-US" sz="2800" spc="-5" dirty="0">
                <a:latin typeface="Calibri" charset="0"/>
                <a:ea typeface="Calibri" charset="0"/>
                <a:cs typeface="Calibri" charset="0"/>
              </a:rPr>
              <a:t>function (</a:t>
            </a:r>
            <a:r>
              <a:rPr lang="en-US" sz="2800" spc="-5" dirty="0" err="1">
                <a:latin typeface="Calibri" charset="0"/>
                <a:ea typeface="Calibri" charset="0"/>
                <a:cs typeface="Calibri" charset="0"/>
              </a:rPr>
              <a:t>e.g</a:t>
            </a:r>
            <a:r>
              <a:rPr lang="en-US" sz="2800" spc="-5" dirty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sz="2800" b="1" dirty="0">
                <a:latin typeface="Calibri" charset="0"/>
                <a:ea typeface="Calibri" charset="0"/>
                <a:cs typeface="Calibri" charset="0"/>
              </a:rPr>
              <a:t>sigmoid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0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90457" y="6583997"/>
            <a:ext cx="18034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739" y="6649804"/>
            <a:ext cx="1080135" cy="175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Slide by </a:t>
            </a:r>
            <a:r>
              <a:rPr sz="1050" spc="-5" dirty="0">
                <a:solidFill>
                  <a:srgbClr val="7F7F7F"/>
                </a:solidFill>
                <a:latin typeface="Calibri"/>
                <a:cs typeface="Calibri"/>
              </a:rPr>
              <a:t>Andrew</a:t>
            </a:r>
            <a:r>
              <a:rPr sz="1050" spc="-8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sz="1050" dirty="0">
              <a:latin typeface="Calibri"/>
              <a:cs typeface="Calibri"/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97" y="868997"/>
            <a:ext cx="8915400" cy="5715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97" y="288758"/>
            <a:ext cx="3614498" cy="21797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074" y="223278"/>
            <a:ext cx="609600" cy="355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0401" y="188557"/>
            <a:ext cx="7239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5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8890457" y="6583997"/>
            <a:ext cx="18034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0" name="object 15"/>
          <p:cNvSpPr txBox="1"/>
          <p:nvPr/>
        </p:nvSpPr>
        <p:spPr>
          <a:xfrm>
            <a:off x="78739" y="6649804"/>
            <a:ext cx="1597661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050" dirty="0" smtClean="0">
                <a:solidFill>
                  <a:srgbClr val="7F7F7F"/>
                </a:solidFill>
                <a:latin typeface="Calibri"/>
                <a:cs typeface="Calibri"/>
              </a:rPr>
              <a:t>Based on s</a:t>
            </a:r>
            <a:r>
              <a:rPr sz="1050" dirty="0" smtClean="0">
                <a:solidFill>
                  <a:srgbClr val="7F7F7F"/>
                </a:solidFill>
                <a:latin typeface="Calibri"/>
                <a:cs typeface="Calibri"/>
              </a:rPr>
              <a:t>lide 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by </a:t>
            </a:r>
            <a:r>
              <a:rPr sz="1050" spc="-5" dirty="0">
                <a:solidFill>
                  <a:srgbClr val="7F7F7F"/>
                </a:solidFill>
                <a:latin typeface="Calibri"/>
                <a:cs typeface="Calibri"/>
              </a:rPr>
              <a:t>Andrew</a:t>
            </a:r>
            <a:r>
              <a:rPr sz="1050" spc="-8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sz="1050" dirty="0">
              <a:latin typeface="Calibri"/>
              <a:cs typeface="Calibri"/>
            </a:endParaRP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67" y="838200"/>
            <a:ext cx="8391264" cy="58058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Representation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32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extend to multi-class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7059294" y="1284465"/>
            <a:ext cx="1664665" cy="11097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01400" y="1284465"/>
            <a:ext cx="1664665" cy="11097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43492" y="1284465"/>
            <a:ext cx="1664665" cy="11097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6417" y="1284465"/>
            <a:ext cx="1664665" cy="11097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02078" y="2432723"/>
            <a:ext cx="1129665" cy="322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Pedestrian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08230" y="2436342"/>
            <a:ext cx="371475" cy="322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Car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52396" y="2439961"/>
            <a:ext cx="1198880" cy="322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Motorcycle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12536" y="2439961"/>
            <a:ext cx="594360" cy="322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ruck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890457" y="6604825"/>
            <a:ext cx="1803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75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8739" y="6666441"/>
            <a:ext cx="108013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0"/>
              </a:lnSpc>
            </a:pP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Slide by </a:t>
            </a:r>
            <a:r>
              <a:rPr sz="1050" spc="-5" dirty="0">
                <a:solidFill>
                  <a:srgbClr val="7F7F7F"/>
                </a:solidFill>
                <a:latin typeface="Calibri"/>
                <a:cs typeface="Calibri"/>
              </a:rPr>
              <a:t>Andrew</a:t>
            </a:r>
            <a:r>
              <a:rPr sz="1050" spc="-8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936" y="2778162"/>
            <a:ext cx="86201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87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8649" y="316336"/>
            <a:ext cx="7886700" cy="507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8465">
              <a:lnSpc>
                <a:spcPct val="100000"/>
              </a:lnSpc>
            </a:pPr>
            <a:r>
              <a:rPr lang="en-US" spc="-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Why staged predictions?</a:t>
            </a:r>
            <a:endParaRPr spc="-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8890457" y="6583997"/>
            <a:ext cx="18034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21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8739" y="6649804"/>
            <a:ext cx="2322195" cy="175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Based on slide and example by Andrew</a:t>
            </a:r>
            <a:r>
              <a:rPr sz="1050" spc="-10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4" y="885304"/>
            <a:ext cx="893445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31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42215</TotalTime>
  <Words>992</Words>
  <Application>Microsoft Macintosh PowerPoint</Application>
  <PresentationFormat>On-screen Show (4:3)</PresentationFormat>
  <Paragraphs>225</Paragraphs>
  <Slides>47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63" baseType="lpstr">
      <vt:lpstr>Calibri</vt:lpstr>
      <vt:lpstr>Cambria Math</vt:lpstr>
      <vt:lpstr>Consolas</vt:lpstr>
      <vt:lpstr>Garamond</vt:lpstr>
      <vt:lpstr>Lucida Grande</vt:lpstr>
      <vt:lpstr>Mangal</vt:lpstr>
      <vt:lpstr>News Gothic MT</vt:lpstr>
      <vt:lpstr>Times New Roman</vt:lpstr>
      <vt:lpstr>Verdana</vt:lpstr>
      <vt:lpstr>Wingdings</vt:lpstr>
      <vt:lpstr>Wingdings 2</vt:lpstr>
      <vt:lpstr>新細明體</vt:lpstr>
      <vt:lpstr>Arial</vt:lpstr>
      <vt:lpstr>Office Theme</vt:lpstr>
      <vt:lpstr>1_Office Theme</vt:lpstr>
      <vt:lpstr>Equation</vt:lpstr>
      <vt:lpstr>Lecture 5: Representation Learning</vt:lpstr>
      <vt:lpstr>This lecture</vt:lpstr>
      <vt:lpstr>Neural Network</vt:lpstr>
      <vt:lpstr>Neural Network (feed forward)</vt:lpstr>
      <vt:lpstr>Feed-Forward Process</vt:lpstr>
      <vt:lpstr>PowerPoint Presentation</vt:lpstr>
      <vt:lpstr>Vector Representation</vt:lpstr>
      <vt:lpstr>Can extend to multi-class</vt:lpstr>
      <vt:lpstr>Why staged predictions?</vt:lpstr>
      <vt:lpstr>Representing Boolean Functions</vt:lpstr>
      <vt:lpstr>Combining Representations to Create  Non-­Linear Functions</vt:lpstr>
      <vt:lpstr>Layering Representations</vt:lpstr>
      <vt:lpstr>Layering Representations</vt:lpstr>
      <vt:lpstr>This lecture</vt:lpstr>
      <vt:lpstr>Stochastic Sub-gradient Descent</vt:lpstr>
      <vt:lpstr>Recap: Logistic regression</vt:lpstr>
      <vt:lpstr>Cost Function</vt:lpstr>
      <vt:lpstr>Optimizing the Neural Network</vt:lpstr>
      <vt:lpstr>Forward Propagation</vt:lpstr>
      <vt:lpstr>Backpropagation: Compute Gradient</vt:lpstr>
      <vt:lpstr>This lecture</vt:lpstr>
      <vt:lpstr>How to deal with input with variant size?</vt:lpstr>
      <vt:lpstr>Recurrent Neural Networks</vt:lpstr>
      <vt:lpstr>Recurrent Neural Networks</vt:lpstr>
      <vt:lpstr>Unroll RNNs</vt:lpstr>
      <vt:lpstr>RNN training</vt:lpstr>
      <vt:lpstr>Vanishing Gradients</vt:lpstr>
      <vt:lpstr>RNNs characteristics</vt:lpstr>
      <vt:lpstr>Long-Short Term Memory Networks (LSTMs)</vt:lpstr>
      <vt:lpstr>Another Visualization</vt:lpstr>
      <vt:lpstr>Bidirectional LSTMs</vt:lpstr>
      <vt:lpstr>How to deal with sequence output?</vt:lpstr>
      <vt:lpstr>LSTMs for Sequential Tagging</vt:lpstr>
      <vt:lpstr>Recall CRFs for Sequential Tagging</vt:lpstr>
      <vt:lpstr>LSTMs for Sequential Tagging</vt:lpstr>
      <vt:lpstr>Combining CRFs with LSTMs</vt:lpstr>
      <vt:lpstr>Traditional CRFs v.s.  LSTM-CRFs</vt:lpstr>
      <vt:lpstr>Combining Two Benefits</vt:lpstr>
      <vt:lpstr>Transfer Learning with LSTM-CRFs</vt:lpstr>
      <vt:lpstr>Transfer Learning CWS + NER</vt:lpstr>
      <vt:lpstr>Joint Training</vt:lpstr>
      <vt:lpstr>How to deal with sequence output?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Kai-Wei Chang</dc:creator>
  <cp:lastModifiedBy>Kai-Wei Chang</cp:lastModifiedBy>
  <cp:revision>133</cp:revision>
  <cp:lastPrinted>2017-10-10T18:57:34Z</cp:lastPrinted>
  <dcterms:created xsi:type="dcterms:W3CDTF">2015-09-15T19:03:29Z</dcterms:created>
  <dcterms:modified xsi:type="dcterms:W3CDTF">2017-10-24T20:49:20Z</dcterms:modified>
</cp:coreProperties>
</file>